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87" r:id="rId3"/>
    <p:sldMasterId id="2147483928" r:id="rId4"/>
    <p:sldMasterId id="2147484059" r:id="rId5"/>
    <p:sldMasterId id="2147484076" r:id="rId6"/>
  </p:sldMasterIdLst>
  <p:notesMasterIdLst>
    <p:notesMasterId r:id="rId74"/>
  </p:notesMasterIdLst>
  <p:sldIdLst>
    <p:sldId id="314" r:id="rId7"/>
    <p:sldId id="322" r:id="rId8"/>
    <p:sldId id="323" r:id="rId9"/>
    <p:sldId id="324" r:id="rId10"/>
    <p:sldId id="325" r:id="rId11"/>
    <p:sldId id="326" r:id="rId12"/>
    <p:sldId id="327" r:id="rId13"/>
    <p:sldId id="328" r:id="rId14"/>
    <p:sldId id="329" r:id="rId15"/>
    <p:sldId id="330" r:id="rId16"/>
    <p:sldId id="331" r:id="rId17"/>
    <p:sldId id="332" r:id="rId18"/>
    <p:sldId id="333" r:id="rId19"/>
    <p:sldId id="522" r:id="rId20"/>
    <p:sldId id="256" r:id="rId21"/>
    <p:sldId id="257" r:id="rId22"/>
    <p:sldId id="290" r:id="rId23"/>
    <p:sldId id="258" r:id="rId24"/>
    <p:sldId id="259" r:id="rId25"/>
    <p:sldId id="260" r:id="rId26"/>
    <p:sldId id="263" r:id="rId27"/>
    <p:sldId id="265" r:id="rId28"/>
    <p:sldId id="338" r:id="rId29"/>
    <p:sldId id="306" r:id="rId30"/>
    <p:sldId id="371" r:id="rId31"/>
    <p:sldId id="360" r:id="rId32"/>
    <p:sldId id="362" r:id="rId33"/>
    <p:sldId id="361" r:id="rId34"/>
    <p:sldId id="372" r:id="rId35"/>
    <p:sldId id="316" r:id="rId36"/>
    <p:sldId id="266" r:id="rId37"/>
    <p:sldId id="268" r:id="rId38"/>
    <p:sldId id="264" r:id="rId39"/>
    <p:sldId id="267" r:id="rId40"/>
    <p:sldId id="275" r:id="rId41"/>
    <p:sldId id="308" r:id="rId42"/>
    <p:sldId id="289" r:id="rId43"/>
    <p:sldId id="273" r:id="rId44"/>
    <p:sldId id="311" r:id="rId45"/>
    <p:sldId id="303" r:id="rId46"/>
    <p:sldId id="304" r:id="rId47"/>
    <p:sldId id="305" r:id="rId48"/>
    <p:sldId id="278" r:id="rId49"/>
    <p:sldId id="335" r:id="rId50"/>
    <p:sldId id="310" r:id="rId51"/>
    <p:sldId id="269" r:id="rId52"/>
    <p:sldId id="272" r:id="rId53"/>
    <p:sldId id="521" r:id="rId54"/>
    <p:sldId id="270" r:id="rId55"/>
    <p:sldId id="276" r:id="rId56"/>
    <p:sldId id="277" r:id="rId57"/>
    <p:sldId id="274" r:id="rId58"/>
    <p:sldId id="288" r:id="rId59"/>
    <p:sldId id="291" r:id="rId60"/>
    <p:sldId id="292" r:id="rId61"/>
    <p:sldId id="293" r:id="rId62"/>
    <p:sldId id="313" r:id="rId63"/>
    <p:sldId id="295" r:id="rId64"/>
    <p:sldId id="296" r:id="rId65"/>
    <p:sldId id="297" r:id="rId66"/>
    <p:sldId id="298" r:id="rId67"/>
    <p:sldId id="299" r:id="rId68"/>
    <p:sldId id="300" r:id="rId69"/>
    <p:sldId id="301" r:id="rId70"/>
    <p:sldId id="302" r:id="rId71"/>
    <p:sldId id="4676" r:id="rId72"/>
    <p:sldId id="287" r:id="rId7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99CC"/>
    <a:srgbClr val="DDD02A"/>
    <a:srgbClr val="B2B2B2"/>
    <a:srgbClr val="003399"/>
    <a:srgbClr val="376D6C"/>
    <a:srgbClr val="FF3399"/>
    <a:srgbClr val="E62B1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66"/>
    <p:restoredTop sz="88760" autoAdjust="0"/>
  </p:normalViewPr>
  <p:slideViewPr>
    <p:cSldViewPr>
      <p:cViewPr>
        <p:scale>
          <a:sx n="86" d="100"/>
          <a:sy n="86" d="100"/>
        </p:scale>
        <p:origin x="2008" y="6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781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59" name="Rectangle 1027"/>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Narrow" pitchFamily="-111" charset="0"/>
                <a:ea typeface="+mn-ea"/>
                <a:cs typeface="+mn-cs"/>
              </a:defRPr>
            </a:lvl1pPr>
          </a:lstStyle>
          <a:p>
            <a:pPr>
              <a:defRPr/>
            </a:pPr>
            <a:endParaRPr lang="en-US"/>
          </a:p>
        </p:txBody>
      </p:sp>
      <p:sp>
        <p:nvSpPr>
          <p:cNvPr id="5734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47461" name="Rectangle 1029"/>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7462" name="Rectangle 1030"/>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Narrow" pitchFamily="-111" charset="0"/>
                <a:ea typeface="+mn-ea"/>
                <a:cs typeface="+mn-cs"/>
              </a:defRPr>
            </a:lvl1pPr>
          </a:lstStyle>
          <a:p>
            <a:pPr>
              <a:defRPr/>
            </a:pPr>
            <a:endParaRPr lang="en-US"/>
          </a:p>
        </p:txBody>
      </p:sp>
      <p:sp>
        <p:nvSpPr>
          <p:cNvPr id="147463" name="Rectangle 1031"/>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Narrow" charset="0"/>
              </a:defRPr>
            </a:lvl1pPr>
          </a:lstStyle>
          <a:p>
            <a:pPr>
              <a:defRPr/>
            </a:pPr>
            <a:fld id="{F0B21B4A-8497-CE48-A41F-E1DC0DCA1774}" type="slidenum">
              <a:rPr lang="en-US"/>
              <a:pPr>
                <a:defRPr/>
              </a:pPr>
              <a:t>‹#›</a:t>
            </a:fld>
            <a:endParaRPr lang="en-US"/>
          </a:p>
        </p:txBody>
      </p:sp>
    </p:spTree>
    <p:extLst>
      <p:ext uri="{BB962C8B-B14F-4D97-AF65-F5344CB8AC3E}">
        <p14:creationId xmlns:p14="http://schemas.microsoft.com/office/powerpoint/2010/main" val="3039937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2pPr>
    <a:lvl3pPr marL="9144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3pPr>
    <a:lvl4pPr marL="13716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4pPr>
    <a:lvl5pPr marL="1828800" algn="l" rtl="0" eaLnBrk="0" fontAlgn="base" hangingPunct="0">
      <a:spcBef>
        <a:spcPct val="30000"/>
      </a:spcBef>
      <a:spcAft>
        <a:spcPct val="0"/>
      </a:spcAft>
      <a:defRPr kumimoji="1" sz="1200" kern="1200">
        <a:solidFill>
          <a:schemeClr val="tx1"/>
        </a:solidFill>
        <a:latin typeface="Arial Narrow"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8272596-64DF-B544-8D6A-D228E19C6800}" type="slidenum">
              <a:rPr lang="en-US" sz="1200">
                <a:latin typeface="Arial Narrow" charset="0"/>
              </a:rPr>
              <a:pPr eaLnBrk="1" hangingPunct="1"/>
              <a:t>1</a:t>
            </a:fld>
            <a:endParaRPr lang="en-US" sz="1200">
              <a:latin typeface="Arial Narrow"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Narrow"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3CB59D1-CE16-CB4A-80A5-05C4855D23CC}" type="slidenum">
              <a:rPr lang="en-US" sz="1200">
                <a:solidFill>
                  <a:srgbClr val="000000"/>
                </a:solidFill>
                <a:latin typeface="Times" charset="0"/>
              </a:rPr>
              <a:pPr eaLnBrk="1" hangingPunct="1"/>
              <a:t>10</a:t>
            </a:fld>
            <a:endParaRPr lang="en-US" sz="1200">
              <a:solidFill>
                <a:srgbClr val="000000"/>
              </a:solidFill>
              <a:latin typeface="Times"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D0B7D8-AE7D-B54F-8222-02FE815B5B78}" type="slidenum">
              <a:rPr lang="en-US" sz="1200">
                <a:solidFill>
                  <a:srgbClr val="000000"/>
                </a:solidFill>
                <a:latin typeface="Times" charset="0"/>
              </a:rPr>
              <a:pPr eaLnBrk="1" hangingPunct="1"/>
              <a:t>11</a:t>
            </a:fld>
            <a:endParaRPr lang="en-US" sz="1200">
              <a:solidFill>
                <a:srgbClr val="000000"/>
              </a:solidFill>
              <a:latin typeface="Times"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2FB6E4-9947-764B-9068-5941E8270EB7}" type="slidenum">
              <a:rPr lang="en-US" sz="1200">
                <a:solidFill>
                  <a:srgbClr val="000000"/>
                </a:solidFill>
                <a:latin typeface="Times" charset="0"/>
              </a:rPr>
              <a:pPr eaLnBrk="1" hangingPunct="1"/>
              <a:t>12</a:t>
            </a:fld>
            <a:endParaRPr lang="en-US" sz="1200">
              <a:solidFill>
                <a:srgbClr val="000000"/>
              </a:solidFill>
              <a:latin typeface="Times"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252FD5-E088-C546-82E6-3621440A3D6E}" type="slidenum">
              <a:rPr lang="en-US" sz="1200">
                <a:solidFill>
                  <a:srgbClr val="000000"/>
                </a:solidFill>
                <a:latin typeface="Times" charset="0"/>
              </a:rPr>
              <a:pPr eaLnBrk="1" hangingPunct="1"/>
              <a:t>13</a:t>
            </a:fld>
            <a:endParaRPr lang="en-US" sz="1200">
              <a:solidFill>
                <a:srgbClr val="000000"/>
              </a:solidFill>
              <a:latin typeface="Times"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CE8F5D-1415-C14A-8C51-03DC0A447A0D}" type="slidenum">
              <a:rPr lang="en-US" sz="1200">
                <a:latin typeface="Arial Narrow" charset="0"/>
              </a:rPr>
              <a:pPr eaLnBrk="1" hangingPunct="1"/>
              <a:t>15</a:t>
            </a:fld>
            <a:endParaRPr lang="en-US" sz="1200">
              <a:latin typeface="Arial Narrow"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FFEFEF-3817-9B4B-AC42-1FB743F1F2E2}" type="slidenum">
              <a:rPr lang="en-US" sz="1200">
                <a:latin typeface="Arial Narrow" charset="0"/>
              </a:rPr>
              <a:pPr eaLnBrk="1" hangingPunct="1"/>
              <a:t>16</a:t>
            </a:fld>
            <a:endParaRPr lang="en-US" sz="1200">
              <a:latin typeface="Arial Narrow" charset="0"/>
            </a:endParaRPr>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DCD4AA-F4C5-5E4D-B0CD-E7B64FE8991B}" type="slidenum">
              <a:rPr lang="en-US" sz="1200">
                <a:latin typeface="Arial Narrow" charset="0"/>
              </a:rPr>
              <a:pPr eaLnBrk="1" hangingPunct="1"/>
              <a:t>17</a:t>
            </a:fld>
            <a:endParaRPr lang="en-US" sz="1200">
              <a:latin typeface="Arial Narrow"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20E730-F671-0A45-80BF-101B22F02618}" type="slidenum">
              <a:rPr lang="en-US" sz="1200">
                <a:latin typeface="Arial Narrow" charset="0"/>
              </a:rPr>
              <a:pPr eaLnBrk="1" hangingPunct="1"/>
              <a:t>18</a:t>
            </a:fld>
            <a:endParaRPr lang="en-US" sz="1200">
              <a:latin typeface="Arial Narrow" charset="0"/>
            </a:endParaRPr>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188473-B380-CC41-8698-BAB4EC6B2002}" type="slidenum">
              <a:rPr lang="en-US" sz="1200">
                <a:latin typeface="Arial Narrow" charset="0"/>
              </a:rPr>
              <a:pPr eaLnBrk="1" hangingPunct="1"/>
              <a:t>19</a:t>
            </a:fld>
            <a:endParaRPr lang="en-US" sz="1200">
              <a:latin typeface="Arial Narrow"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Arial Narrow" charset="0"/>
              <a:ea typeface="ＭＳ Ｐゴシック" charset="0"/>
              <a:cs typeface="ＭＳ Ｐゴシック" charset="0"/>
            </a:endParaRPr>
          </a:p>
          <a:p>
            <a:r>
              <a:rPr lang="en-US" dirty="0">
                <a:latin typeface="Arial Narrow" charset="0"/>
                <a:ea typeface="ＭＳ Ｐゴシック" charset="0"/>
                <a:cs typeface="ＭＳ Ｐゴシック" charset="0"/>
              </a:rPr>
              <a:t>The goal is to understand the biblical text better—not to prove or disprove the Bible. </a:t>
            </a:r>
          </a:p>
          <a:p>
            <a:r>
              <a:rPr lang="en-US" dirty="0">
                <a:latin typeface="Arial Narrow" charset="0"/>
                <a:ea typeface="ＭＳ Ｐゴシック" charset="0"/>
                <a:cs typeface="ＭＳ Ｐゴシック" charset="0"/>
              </a:rPr>
              <a:t>It studies the regions, periods and cultures in which the Bible appeared, and their background.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83AC67-FB16-C04C-8079-7F0045FF9BB0}" type="slidenum">
              <a:rPr lang="en-US" sz="1200">
                <a:latin typeface="Arial Narrow" charset="0"/>
              </a:rPr>
              <a:pPr eaLnBrk="1" hangingPunct="1"/>
              <a:t>20</a:t>
            </a:fld>
            <a:endParaRPr lang="en-US" sz="1200">
              <a:latin typeface="Arial Narrow"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2A8A13-E668-3C42-9655-B30E5BD166E7}" type="slidenum">
              <a:rPr lang="en-US" sz="1200">
                <a:solidFill>
                  <a:srgbClr val="000000"/>
                </a:solidFill>
                <a:latin typeface="Times" charset="0"/>
              </a:rPr>
              <a:pPr eaLnBrk="1" hangingPunct="1"/>
              <a:t>2</a:t>
            </a:fld>
            <a:endParaRPr lang="en-US" sz="1200">
              <a:solidFill>
                <a:srgbClr val="000000"/>
              </a:solidFill>
              <a:latin typeface="Times" charset="0"/>
            </a:endParaRPr>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DE82C-12A6-4A46-B8F0-9E611DA34113}" type="slidenum">
              <a:rPr lang="en-US" sz="1200">
                <a:latin typeface="Arial Narrow" charset="0"/>
              </a:rPr>
              <a:pPr eaLnBrk="1" hangingPunct="1"/>
              <a:t>21</a:t>
            </a:fld>
            <a:endParaRPr lang="en-US" sz="1200">
              <a:latin typeface="Arial Narrow"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0B57A7-B15C-B945-82F0-10E356C42D38}" type="slidenum">
              <a:rPr lang="en-US" sz="1200">
                <a:latin typeface="Arial Narrow" charset="0"/>
              </a:rPr>
              <a:pPr eaLnBrk="1" hangingPunct="1"/>
              <a:t>22</a:t>
            </a:fld>
            <a:endParaRPr lang="en-US" sz="1200">
              <a:latin typeface="Arial Narrow"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29C7B3-6880-5140-B997-997A1F8D7352}" type="slidenum">
              <a:rPr lang="en-US" sz="1200">
                <a:latin typeface="Arial Narrow" charset="0"/>
              </a:rPr>
              <a:pPr eaLnBrk="1" hangingPunct="1"/>
              <a:t>24</a:t>
            </a:fld>
            <a:endParaRPr lang="en-US" sz="1200">
              <a:latin typeface="Arial Narrow"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19A514-D84A-440C-88C6-70080AFC413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6120546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847C24-06F4-5640-A9E9-2A45BDF4CA02}" type="slidenum">
              <a:rPr lang="en-US" sz="1200">
                <a:latin typeface="Arial Narrow" charset="0"/>
              </a:rPr>
              <a:pPr eaLnBrk="1" hangingPunct="1"/>
              <a:t>31</a:t>
            </a:fld>
            <a:endParaRPr lang="en-US" sz="1200">
              <a:latin typeface="Arial Narrow"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EF92B-5421-1346-B018-633A49BEB159}" type="slidenum">
              <a:rPr lang="en-US" sz="1200">
                <a:latin typeface="Arial Narrow" charset="0"/>
              </a:rPr>
              <a:pPr eaLnBrk="1" hangingPunct="1"/>
              <a:t>32</a:t>
            </a:fld>
            <a:endParaRPr lang="en-US" sz="1200">
              <a:latin typeface="Arial Narrow"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3771E4-4341-A94C-9E97-31160A2DF0AF}" type="slidenum">
              <a:rPr lang="en-US" sz="1200">
                <a:latin typeface="Arial Narrow" charset="0"/>
              </a:rPr>
              <a:pPr eaLnBrk="1" hangingPunct="1"/>
              <a:t>33</a:t>
            </a:fld>
            <a:endParaRPr lang="en-US" sz="1200">
              <a:latin typeface="Arial Narrow" charset="0"/>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85A9753-C0EB-3C4B-A8D0-83C9366D8704}" type="slidenum">
              <a:rPr lang="en-US" sz="1200">
                <a:latin typeface="Arial Narrow" charset="0"/>
              </a:rPr>
              <a:pPr eaLnBrk="1" hangingPunct="1"/>
              <a:t>34</a:t>
            </a:fld>
            <a:endParaRPr lang="en-US" sz="1200">
              <a:latin typeface="Arial Narrow"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1CFC1B-49F9-5E48-8052-1AA3AE2B06C0}" type="slidenum">
              <a:rPr lang="en-US" sz="1200">
                <a:latin typeface="Arial Narrow" charset="0"/>
              </a:rPr>
              <a:pPr eaLnBrk="1" hangingPunct="1"/>
              <a:t>35</a:t>
            </a:fld>
            <a:endParaRPr lang="en-US" sz="1200">
              <a:latin typeface="Arial Narrow"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6F2DC3-A37C-FE46-9075-CF1BAC6A1697}" type="slidenum">
              <a:rPr lang="en-US" sz="1200">
                <a:latin typeface="Arial Narrow" charset="0"/>
              </a:rPr>
              <a:pPr eaLnBrk="1" hangingPunct="1"/>
              <a:t>36</a:t>
            </a:fld>
            <a:endParaRPr lang="en-US" sz="1200">
              <a:latin typeface="Arial Narrow" charset="0"/>
            </a:endParaRPr>
          </a:p>
        </p:txBody>
      </p:sp>
      <p:sp>
        <p:nvSpPr>
          <p:cNvPr id="116738" name="Rectangle 1026"/>
          <p:cNvSpPr>
            <a:spLocks noGrp="1" noRot="1" noChangeAspect="1" noChangeArrowheads="1" noTextEdit="1"/>
          </p:cNvSpPr>
          <p:nvPr>
            <p:ph type="sldImg"/>
          </p:nvPr>
        </p:nvSpPr>
        <p:spPr>
          <a:ln/>
        </p:spPr>
      </p:sp>
      <p:sp>
        <p:nvSpPr>
          <p:cNvPr id="1167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F231FB0-6BF2-EE46-AD94-EAD6D4FB2719}" type="slidenum">
              <a:rPr lang="en-US" sz="1200">
                <a:solidFill>
                  <a:srgbClr val="000000"/>
                </a:solidFill>
                <a:latin typeface="Times" charset="0"/>
              </a:rPr>
              <a:pPr eaLnBrk="1" hangingPunct="1"/>
              <a:t>3</a:t>
            </a:fld>
            <a:endParaRPr lang="en-US" sz="1200">
              <a:solidFill>
                <a:srgbClr val="000000"/>
              </a:solidFill>
              <a:latin typeface="Times" charset="0"/>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324ED6-7A5F-2A40-A23F-D4D04BE43EF4}" type="slidenum">
              <a:rPr lang="en-US" sz="1200">
                <a:latin typeface="Arial Narrow" charset="0"/>
              </a:rPr>
              <a:pPr eaLnBrk="1" hangingPunct="1"/>
              <a:t>37</a:t>
            </a:fld>
            <a:endParaRPr lang="en-US" sz="1200">
              <a:latin typeface="Arial Narrow" charset="0"/>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B38896-299D-C74B-8DDE-AEF9A8620057}" type="slidenum">
              <a:rPr lang="en-US" sz="1200">
                <a:latin typeface="Arial Narrow" charset="0"/>
              </a:rPr>
              <a:pPr eaLnBrk="1" hangingPunct="1"/>
              <a:t>38</a:t>
            </a:fld>
            <a:endParaRPr lang="en-US" sz="1200">
              <a:latin typeface="Arial Narrow" charset="0"/>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43E194-CC79-D349-8AA5-2FD32BCBEE79}" type="slidenum">
              <a:rPr lang="en-US" sz="1200">
                <a:latin typeface="Arial Narrow" charset="0"/>
              </a:rPr>
              <a:pPr eaLnBrk="1" hangingPunct="1"/>
              <a:t>39</a:t>
            </a:fld>
            <a:endParaRPr lang="en-US" sz="1200">
              <a:latin typeface="Arial Narrow" charset="0"/>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5C1C6A-4E6C-FC4A-A9D1-81C0E6ED4E72}" type="slidenum">
              <a:rPr lang="en-US" sz="1200">
                <a:latin typeface="Arial Narrow" charset="0"/>
              </a:rPr>
              <a:pPr eaLnBrk="1" hangingPunct="1"/>
              <a:t>40</a:t>
            </a:fld>
            <a:endParaRPr lang="en-US" sz="1200">
              <a:latin typeface="Arial Narrow" charset="0"/>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C9FF3B-AF18-944A-B210-E3896C80AC9B}" type="slidenum">
              <a:rPr lang="en-US" sz="1200">
                <a:latin typeface="Arial Narrow" charset="0"/>
              </a:rPr>
              <a:pPr eaLnBrk="1" hangingPunct="1"/>
              <a:t>41</a:t>
            </a:fld>
            <a:endParaRPr lang="en-US" sz="1200">
              <a:latin typeface="Arial Narrow"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2EDC01-A959-414E-B09B-0D6BC06C26CF}" type="slidenum">
              <a:rPr lang="en-US" sz="1200">
                <a:latin typeface="Arial Narrow" charset="0"/>
              </a:rPr>
              <a:pPr eaLnBrk="1" hangingPunct="1"/>
              <a:t>42</a:t>
            </a:fld>
            <a:endParaRPr lang="en-US" sz="1200">
              <a:latin typeface="Arial Narrow"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Arial Narrow" charset="0"/>
                <a:ea typeface="ＭＳ Ｐゴシック" charset="0"/>
                <a:cs typeface="ＭＳ Ｐゴシック" charset="0"/>
              </a:rPr>
              <a:t>BAR Nov/Dec 1999</a:t>
            </a:r>
          </a:p>
          <a:p>
            <a:endParaRPr lang="en-US">
              <a:latin typeface="Arial Narrow"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862A78-CD26-9D49-8B1A-A510AAC3AD25}" type="slidenum">
              <a:rPr lang="en-US" sz="1200">
                <a:latin typeface="Arial Narrow" charset="0"/>
              </a:rPr>
              <a:pPr eaLnBrk="1" hangingPunct="1"/>
              <a:t>43</a:t>
            </a:fld>
            <a:endParaRPr lang="en-US" sz="1200">
              <a:latin typeface="Arial Narrow"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FDDDE5-216D-FA4B-A9E8-EBAB302923A0}" type="slidenum">
              <a:rPr lang="en-US" sz="1200">
                <a:solidFill>
                  <a:srgbClr val="000000"/>
                </a:solidFill>
                <a:latin typeface="26" charset="0"/>
              </a:rPr>
              <a:pPr eaLnBrk="1" hangingPunct="1"/>
              <a:t>44</a:t>
            </a:fld>
            <a:endParaRPr lang="en-US" sz="1200">
              <a:solidFill>
                <a:srgbClr val="000000"/>
              </a:solidFill>
              <a:latin typeface="26" charset="0"/>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Narrow"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27B02F2-806E-9C4C-A3A6-CB50F4BEA5C1}" type="slidenum">
              <a:rPr lang="en-US" sz="1200">
                <a:latin typeface="Arial Narrow" charset="0"/>
              </a:rPr>
              <a:pPr eaLnBrk="1" hangingPunct="1"/>
              <a:t>45</a:t>
            </a:fld>
            <a:endParaRPr lang="en-US" sz="1200">
              <a:latin typeface="Arial Narrow"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D995A5-89DB-9E42-AED3-8792C7468901}" type="slidenum">
              <a:rPr lang="en-US" sz="1200">
                <a:latin typeface="Arial Narrow" charset="0"/>
              </a:rPr>
              <a:pPr eaLnBrk="1" hangingPunct="1"/>
              <a:t>46</a:t>
            </a:fld>
            <a:endParaRPr lang="en-US" sz="1200">
              <a:latin typeface="Arial Narrow"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517773-A0BD-9944-A0E5-46900023F176}" type="slidenum">
              <a:rPr lang="en-US" sz="1200">
                <a:solidFill>
                  <a:srgbClr val="000000"/>
                </a:solidFill>
                <a:latin typeface="Times" charset="0"/>
              </a:rPr>
              <a:pPr eaLnBrk="1" hangingPunct="1"/>
              <a:t>4</a:t>
            </a:fld>
            <a:endParaRPr lang="en-US" sz="1200">
              <a:solidFill>
                <a:srgbClr val="000000"/>
              </a:solidFill>
              <a:latin typeface="Times" charset="0"/>
            </a:endParaRP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50E58-A3A3-1845-91D7-8FD7E42B254F}" type="slidenum">
              <a:rPr lang="en-US" sz="1200">
                <a:latin typeface="Arial Narrow" charset="0"/>
              </a:rPr>
              <a:pPr eaLnBrk="1" hangingPunct="1"/>
              <a:t>47</a:t>
            </a:fld>
            <a:endParaRPr lang="en-US" sz="1200">
              <a:latin typeface="Arial Narrow" charset="0"/>
            </a:endParaRPr>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5A185809-7F58-054C-8830-93D7846D430E}" type="slidenum">
              <a:rPr lang="zh-CN" altLang="en-US" sz="1200">
                <a:solidFill>
                  <a:prstClr val="black"/>
                </a:solidFill>
              </a:rPr>
              <a:pPr/>
              <a:t>48</a:t>
            </a:fld>
            <a:endParaRPr lang="en-US" altLang="zh-CN" sz="120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30088338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D64CBA-0B74-4942-A18B-3D7FD0068C25}" type="slidenum">
              <a:rPr lang="en-US" sz="1200">
                <a:latin typeface="Arial Narrow" charset="0"/>
              </a:rPr>
              <a:pPr eaLnBrk="1" hangingPunct="1"/>
              <a:t>49</a:t>
            </a:fld>
            <a:endParaRPr lang="en-US" sz="1200">
              <a:latin typeface="Arial Narrow"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72FF92-9554-F04E-9EA9-0E2A24D659C5}" type="slidenum">
              <a:rPr lang="en-US" sz="1200">
                <a:latin typeface="Arial Narrow" charset="0"/>
              </a:rPr>
              <a:pPr eaLnBrk="1" hangingPunct="1"/>
              <a:t>50</a:t>
            </a:fld>
            <a:endParaRPr lang="en-US" sz="1200">
              <a:latin typeface="Arial Narrow"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673EE18-BD32-3545-ACDA-AE891FFBE95E}" type="slidenum">
              <a:rPr lang="en-US" sz="1200">
                <a:latin typeface="Arial Narrow" charset="0"/>
              </a:rPr>
              <a:pPr eaLnBrk="1" hangingPunct="1"/>
              <a:t>51</a:t>
            </a:fld>
            <a:endParaRPr lang="en-US" sz="1200">
              <a:latin typeface="Arial Narrow" charset="0"/>
            </a:endParaRPr>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DE64AC-A207-6D40-A10E-138050174973}" type="slidenum">
              <a:rPr lang="en-US" sz="1200">
                <a:latin typeface="Arial Narrow" charset="0"/>
              </a:rPr>
              <a:pPr eaLnBrk="1" hangingPunct="1"/>
              <a:t>52</a:t>
            </a:fld>
            <a:endParaRPr lang="en-US" sz="1200">
              <a:latin typeface="Arial Narrow" charset="0"/>
            </a:endParaRPr>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106D3B-F6C3-8441-ABAD-BB8269C80F67}" type="slidenum">
              <a:rPr lang="en-US" sz="1200">
                <a:latin typeface="Arial Narrow" charset="0"/>
              </a:rPr>
              <a:pPr eaLnBrk="1" hangingPunct="1"/>
              <a:t>53</a:t>
            </a:fld>
            <a:endParaRPr lang="en-US" sz="1200">
              <a:latin typeface="Arial Narrow" charset="0"/>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020AC1-872A-9844-9774-DC9B4DF27D6B}" type="slidenum">
              <a:rPr lang="en-US" sz="1200">
                <a:latin typeface="Arial Narrow" charset="0"/>
              </a:rPr>
              <a:pPr eaLnBrk="1" hangingPunct="1"/>
              <a:t>54</a:t>
            </a:fld>
            <a:endParaRPr lang="en-US" sz="1200">
              <a:latin typeface="Arial Narrow" charset="0"/>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7182B3-C5A3-6041-9756-FAC4D77BF615}" type="slidenum">
              <a:rPr lang="en-US" sz="1200">
                <a:latin typeface="Arial Narrow" charset="0"/>
              </a:rPr>
              <a:pPr eaLnBrk="1" hangingPunct="1"/>
              <a:t>55</a:t>
            </a:fld>
            <a:endParaRPr lang="en-US" sz="1200">
              <a:latin typeface="Arial Narrow"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F6E94C-E344-CD41-84FE-512A512DB0F7}" type="slidenum">
              <a:rPr lang="en-US" sz="1200">
                <a:latin typeface="Arial Narrow" charset="0"/>
              </a:rPr>
              <a:pPr eaLnBrk="1" hangingPunct="1"/>
              <a:t>56</a:t>
            </a:fld>
            <a:endParaRPr lang="en-US" sz="1200">
              <a:latin typeface="Arial Narrow"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F9A120-F311-0C44-9C84-7BDDB5BC560C}" type="slidenum">
              <a:rPr lang="en-US" sz="1200">
                <a:solidFill>
                  <a:srgbClr val="000000"/>
                </a:solidFill>
                <a:latin typeface="Times" charset="0"/>
              </a:rPr>
              <a:pPr eaLnBrk="1" hangingPunct="1"/>
              <a:t>5</a:t>
            </a:fld>
            <a:endParaRPr lang="en-US" sz="1200">
              <a:solidFill>
                <a:srgbClr val="000000"/>
              </a:solidFill>
              <a:latin typeface="Times" charset="0"/>
            </a:endParaRPr>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92281-8F08-5D47-BC8A-588855D31383}" type="slidenum">
              <a:rPr lang="en-US" sz="1200">
                <a:latin typeface="Arial Narrow" charset="0"/>
              </a:rPr>
              <a:pPr eaLnBrk="1" hangingPunct="1"/>
              <a:t>57</a:t>
            </a:fld>
            <a:endParaRPr lang="en-US" sz="1200">
              <a:latin typeface="Arial Narrow"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426A30-753D-2043-860B-9A6EC2CEAB9D}" type="slidenum">
              <a:rPr lang="en-US" sz="1200">
                <a:latin typeface="Arial Narrow" charset="0"/>
              </a:rPr>
              <a:pPr eaLnBrk="1" hangingPunct="1"/>
              <a:t>58</a:t>
            </a:fld>
            <a:endParaRPr lang="en-US" sz="1200">
              <a:latin typeface="Arial Narrow"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61478F-CA78-904F-A60C-DA218ADBAA95}" type="slidenum">
              <a:rPr lang="en-US" sz="1200">
                <a:latin typeface="Arial Narrow" charset="0"/>
              </a:rPr>
              <a:pPr eaLnBrk="1" hangingPunct="1"/>
              <a:t>59</a:t>
            </a:fld>
            <a:endParaRPr lang="en-US" sz="1200">
              <a:latin typeface="Arial Narrow" charset="0"/>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E47683-8969-D742-AED9-3DB4E97D078D}" type="slidenum">
              <a:rPr lang="en-US" sz="1200">
                <a:latin typeface="Arial Narrow" charset="0"/>
              </a:rPr>
              <a:pPr eaLnBrk="1" hangingPunct="1"/>
              <a:t>60</a:t>
            </a:fld>
            <a:endParaRPr lang="en-US" sz="1200">
              <a:latin typeface="Arial Narrow" charset="0"/>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5BD2FB-7AF0-544A-AF99-E1A8B4E9EBF9}" type="slidenum">
              <a:rPr lang="en-US" sz="1200">
                <a:latin typeface="Arial Narrow" charset="0"/>
              </a:rPr>
              <a:pPr eaLnBrk="1" hangingPunct="1"/>
              <a:t>61</a:t>
            </a:fld>
            <a:endParaRPr lang="en-US" sz="1200">
              <a:latin typeface="Arial Narrow" charset="0"/>
            </a:endParaRPr>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1742F-311E-EF4A-8CDD-4589E7124DCA}" type="slidenum">
              <a:rPr lang="en-US" sz="1200">
                <a:latin typeface="Arial Narrow" charset="0"/>
              </a:rPr>
              <a:pPr eaLnBrk="1" hangingPunct="1"/>
              <a:t>62</a:t>
            </a:fld>
            <a:endParaRPr lang="en-US" sz="1200">
              <a:latin typeface="Arial Narrow"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4B979D-97C0-DF41-A91A-9F341731FC7A}" type="slidenum">
              <a:rPr lang="en-US" sz="1200">
                <a:latin typeface="Arial Narrow" charset="0"/>
              </a:rPr>
              <a:pPr eaLnBrk="1" hangingPunct="1"/>
              <a:t>63</a:t>
            </a:fld>
            <a:endParaRPr lang="en-US" sz="1200">
              <a:latin typeface="Arial Narrow"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Narrow" charset="0"/>
                <a:ea typeface="ＭＳ Ｐゴシック" charset="0"/>
                <a:cs typeface="ＭＳ Ｐゴシック" charset="0"/>
              </a:rPr>
              <a:t>This tells us that this section of the biblical text was used in objects prior to phylacteries of NT times.</a:t>
            </a:r>
          </a:p>
          <a:p>
            <a:r>
              <a:rPr lang="en-US" dirty="0">
                <a:latin typeface="Arial Narrow" charset="0"/>
                <a:ea typeface="ＭＳ Ｐゴシック" charset="0"/>
                <a:cs typeface="ＭＳ Ｐゴシック" charset="0"/>
              </a:rPr>
              <a:t>This comes from an actual archaeological site so we know it is genuine.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621B0F-09CB-BB47-8E44-47E651EFFBBC}" type="slidenum">
              <a:rPr lang="en-US" sz="1200">
                <a:latin typeface="Arial Narrow" charset="0"/>
              </a:rPr>
              <a:pPr eaLnBrk="1" hangingPunct="1"/>
              <a:t>64</a:t>
            </a:fld>
            <a:endParaRPr lang="en-US" sz="1200">
              <a:latin typeface="Arial Narrow"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0BC91F-DEE5-F040-A8D3-A932F355BEF4}" type="slidenum">
              <a:rPr lang="en-US" sz="1200">
                <a:latin typeface="Arial Narrow" charset="0"/>
              </a:rPr>
              <a:pPr eaLnBrk="1" hangingPunct="1"/>
              <a:t>65</a:t>
            </a:fld>
            <a:endParaRPr lang="en-US" sz="1200">
              <a:latin typeface="Arial Narrow"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OC Criticism (</a:t>
            </a:r>
            <a:r>
              <a:rPr lang="en-US" sz="1200" b="0" dirty="0" err="1">
                <a:solidFill>
                  <a:srgbClr val="FFFFFF"/>
                </a:solidFill>
                <a:latin typeface="Arial" charset="0"/>
                <a:ea typeface="ＭＳ Ｐゴシック" charset="0"/>
              </a:rPr>
              <a:t>oc</a:t>
            </a:r>
            <a:r>
              <a:rPr lang="en-US" sz="1200" b="0" dirty="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66329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6AEFC4A-D496-0542-9A76-D2650CEADEA0}" type="slidenum">
              <a:rPr lang="en-US" sz="1200">
                <a:solidFill>
                  <a:srgbClr val="000000"/>
                </a:solidFill>
                <a:latin typeface="Times" charset="0"/>
              </a:rPr>
              <a:pPr eaLnBrk="1" hangingPunct="1"/>
              <a:t>6</a:t>
            </a:fld>
            <a:endParaRPr lang="en-US" sz="1200">
              <a:solidFill>
                <a:srgbClr val="000000"/>
              </a:solidFill>
              <a:latin typeface="Times" charset="0"/>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FD82A9-43F2-FF43-A76D-7293302EDDC6}" type="slidenum">
              <a:rPr lang="en-US" sz="1200">
                <a:latin typeface="Arial Narrow" charset="0"/>
              </a:rPr>
              <a:pPr eaLnBrk="1" hangingPunct="1"/>
              <a:t>67</a:t>
            </a:fld>
            <a:endParaRPr lang="en-US" sz="1200">
              <a:latin typeface="Arial Narrow" charset="0"/>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Narrow"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BF3C3C-4EE1-0745-8AD0-91A27BAE776F}" type="slidenum">
              <a:rPr lang="en-US" sz="1200">
                <a:solidFill>
                  <a:srgbClr val="000000"/>
                </a:solidFill>
                <a:latin typeface="Times" charset="0"/>
              </a:rPr>
              <a:pPr eaLnBrk="1" hangingPunct="1"/>
              <a:t>7</a:t>
            </a:fld>
            <a:endParaRPr lang="en-US" sz="1200">
              <a:solidFill>
                <a:srgbClr val="000000"/>
              </a:solidFill>
              <a:latin typeface="Times" charset="0"/>
            </a:endParaRPr>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2AC0D6-7088-E74D-BA73-DFFBCEEB0C47}" type="slidenum">
              <a:rPr lang="en-US" sz="1200">
                <a:solidFill>
                  <a:srgbClr val="000000"/>
                </a:solidFill>
                <a:latin typeface="Times" charset="0"/>
              </a:rPr>
              <a:pPr eaLnBrk="1" hangingPunct="1"/>
              <a:t>8</a:t>
            </a:fld>
            <a:endParaRPr lang="en-US" sz="1200">
              <a:solidFill>
                <a:srgbClr val="000000"/>
              </a:solidFill>
              <a:latin typeface="Times" charset="0"/>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1D5A8A-6619-C344-95BF-2AD16D155B61}" type="slidenum">
              <a:rPr lang="en-US" sz="1200">
                <a:solidFill>
                  <a:srgbClr val="000000"/>
                </a:solidFill>
                <a:latin typeface="Times" charset="0"/>
              </a:rPr>
              <a:pPr eaLnBrk="1" hangingPunct="1"/>
              <a:t>9</a:t>
            </a:fld>
            <a:endParaRPr lang="en-US" sz="1200">
              <a:solidFill>
                <a:srgbClr val="000000"/>
              </a:solidFill>
              <a:latin typeface="Times"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1"/>
          <p:cNvGrpSpPr>
            <a:grpSpLocks/>
          </p:cNvGrpSpPr>
          <p:nvPr/>
        </p:nvGrpSpPr>
        <p:grpSpPr bwMode="auto">
          <a:xfrm>
            <a:off x="0" y="-12700"/>
            <a:ext cx="9156700" cy="6870700"/>
            <a:chOff x="0" y="-8"/>
            <a:chExt cx="5768" cy="4328"/>
          </a:xfrm>
        </p:grpSpPr>
        <p:sp>
          <p:nvSpPr>
            <p:cNvPr id="5" name="Rectangle 59"/>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7"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7"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9"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2"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3"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24" name="Picture 50" descr="Topbanx"/>
            <p:cNvPicPr>
              <a:picLocks noChangeAspect="1" noChangeArrowheads="1"/>
            </p:cNvPicPr>
            <p:nvPr/>
          </p:nvPicPr>
          <p:blipFill>
            <a:blip r:embed="rId2">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52"/>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2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en-US"/>
          </a:p>
        </p:txBody>
      </p:sp>
      <p:grpSp>
        <p:nvGrpSpPr>
          <p:cNvPr id="27" name="Group 62"/>
          <p:cNvGrpSpPr>
            <a:grpSpLocks/>
          </p:cNvGrpSpPr>
          <p:nvPr/>
        </p:nvGrpSpPr>
        <p:grpSpPr bwMode="auto">
          <a:xfrm>
            <a:off x="762000" y="3352800"/>
            <a:ext cx="457200" cy="457200"/>
            <a:chOff x="480" y="2112"/>
            <a:chExt cx="288" cy="288"/>
          </a:xfrm>
        </p:grpSpPr>
        <p:sp>
          <p:nvSpPr>
            <p:cNvPr id="28"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a14="http://schemas.microsoft.com/office/drawing/2010/main">
                  <a:noFill/>
                </a14:hiddenFill>
              </a:ext>
            </a:extLst>
          </p:spPr>
          <p:txBody>
            <a:bodyPr wrap="none" anchor="ctr"/>
            <a:lstStyle/>
            <a:p>
              <a:endParaRPr lang="en-US"/>
            </a:p>
          </p:txBody>
        </p:sp>
        <p:sp>
          <p:nvSpPr>
            <p:cNvPr id="29" name="Oval 58"/>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65"/>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66"/>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67"/>
          <p:cNvSpPr>
            <a:spLocks noGrp="1" noChangeArrowheads="1"/>
          </p:cNvSpPr>
          <p:nvPr>
            <p:ph type="sldNum" sz="quarter" idx="12"/>
          </p:nvPr>
        </p:nvSpPr>
        <p:spPr>
          <a:xfrm>
            <a:off x="7086600" y="6342063"/>
            <a:ext cx="1905000" cy="457200"/>
          </a:xfrm>
        </p:spPr>
        <p:txBody>
          <a:bodyPr/>
          <a:lstStyle>
            <a:lvl1pPr>
              <a:defRPr/>
            </a:lvl1pPr>
          </a:lstStyle>
          <a:p>
            <a:pPr>
              <a:defRPr/>
            </a:pPr>
            <a:fld id="{B3E164C3-1D0C-E048-A5A4-CF749A2CC262}" type="slidenum">
              <a:rPr lang="en-US"/>
              <a:pPr>
                <a:defRPr/>
              </a:pPr>
              <a:t>‹#›</a:t>
            </a:fld>
            <a:endParaRPr lang="en-US"/>
          </a:p>
        </p:txBody>
      </p:sp>
    </p:spTree>
    <p:extLst>
      <p:ext uri="{BB962C8B-B14F-4D97-AF65-F5344CB8AC3E}">
        <p14:creationId xmlns:p14="http://schemas.microsoft.com/office/powerpoint/2010/main" val="388883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0F1370F-5193-2245-926B-F70B4ECFFE78}" type="slidenum">
              <a:rPr lang="en-US"/>
              <a:pPr>
                <a:defRPr/>
              </a:pPr>
              <a:t>‹#›</a:t>
            </a:fld>
            <a:endParaRPr lang="en-US"/>
          </a:p>
        </p:txBody>
      </p:sp>
    </p:spTree>
    <p:extLst>
      <p:ext uri="{BB962C8B-B14F-4D97-AF65-F5344CB8AC3E}">
        <p14:creationId xmlns:p14="http://schemas.microsoft.com/office/powerpoint/2010/main" val="11512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83EEEB26-B754-E44E-8B7D-C9F79C47502F}" type="slidenum">
              <a:rPr lang="en-US"/>
              <a:pPr>
                <a:defRPr/>
              </a:pPr>
              <a:t>‹#›</a:t>
            </a:fld>
            <a:endParaRPr lang="en-US"/>
          </a:p>
        </p:txBody>
      </p:sp>
    </p:spTree>
    <p:extLst>
      <p:ext uri="{BB962C8B-B14F-4D97-AF65-F5344CB8AC3E}">
        <p14:creationId xmlns:p14="http://schemas.microsoft.com/office/powerpoint/2010/main" val="352950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B384F638-0E88-744F-9427-31C5DF73A18D}" type="slidenum">
              <a:rPr lang="en-US"/>
              <a:pPr>
                <a:defRPr/>
              </a:pPr>
              <a:t>‹#›</a:t>
            </a:fld>
            <a:endParaRPr lang="en-US"/>
          </a:p>
        </p:txBody>
      </p:sp>
    </p:spTree>
    <p:extLst>
      <p:ext uri="{BB962C8B-B14F-4D97-AF65-F5344CB8AC3E}">
        <p14:creationId xmlns:p14="http://schemas.microsoft.com/office/powerpoint/2010/main" val="1770203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78DD5016-1853-2745-B607-11A1C5159077}" type="slidenum">
              <a:rPr lang="en-US"/>
              <a:pPr>
                <a:defRPr/>
              </a:pPr>
              <a:t>‹#›</a:t>
            </a:fld>
            <a:endParaRPr lang="en-US"/>
          </a:p>
        </p:txBody>
      </p:sp>
    </p:spTree>
    <p:extLst>
      <p:ext uri="{BB962C8B-B14F-4D97-AF65-F5344CB8AC3E}">
        <p14:creationId xmlns:p14="http://schemas.microsoft.com/office/powerpoint/2010/main" val="2604686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dt" sz="half" idx="10"/>
          </p:nvPr>
        </p:nvSpPr>
        <p:spPr>
          <a:ln/>
        </p:spPr>
        <p:txBody>
          <a:bodyPr/>
          <a:lstStyle>
            <a:lvl1pPr>
              <a:defRPr/>
            </a:lvl1pPr>
          </a:lstStyle>
          <a:p>
            <a:pPr>
              <a:defRPr/>
            </a:pPr>
            <a:endParaRPr lang="en-US"/>
          </a:p>
        </p:txBody>
      </p:sp>
      <p:sp>
        <p:nvSpPr>
          <p:cNvPr id="7" name="Rectangle 60"/>
          <p:cNvSpPr>
            <a:spLocks noGrp="1" noChangeArrowheads="1"/>
          </p:cNvSpPr>
          <p:nvPr>
            <p:ph type="ftr" sz="quarter" idx="11"/>
          </p:nvPr>
        </p:nvSpPr>
        <p:spPr>
          <a:ln/>
        </p:spPr>
        <p:txBody>
          <a:bodyPr/>
          <a:lstStyle>
            <a:lvl1pPr>
              <a:defRPr/>
            </a:lvl1pPr>
          </a:lstStyle>
          <a:p>
            <a:pPr>
              <a:defRPr/>
            </a:pPr>
            <a:endParaRPr lang="en-US"/>
          </a:p>
        </p:txBody>
      </p:sp>
      <p:sp>
        <p:nvSpPr>
          <p:cNvPr id="8" name="Rectangle 61"/>
          <p:cNvSpPr>
            <a:spLocks noGrp="1" noChangeArrowheads="1"/>
          </p:cNvSpPr>
          <p:nvPr>
            <p:ph type="sldNum" sz="quarter" idx="12"/>
          </p:nvPr>
        </p:nvSpPr>
        <p:spPr>
          <a:ln/>
        </p:spPr>
        <p:txBody>
          <a:bodyPr/>
          <a:lstStyle>
            <a:lvl1pPr>
              <a:defRPr/>
            </a:lvl1pPr>
          </a:lstStyle>
          <a:p>
            <a:pPr>
              <a:defRPr/>
            </a:pPr>
            <a:fld id="{78A8C934-DE6C-F949-BF06-AF48D7166DA2}" type="slidenum">
              <a:rPr lang="en-US"/>
              <a:pPr>
                <a:defRPr/>
              </a:pPr>
              <a:t>‹#›</a:t>
            </a:fld>
            <a:endParaRPr lang="en-US"/>
          </a:p>
        </p:txBody>
      </p:sp>
    </p:spTree>
    <p:extLst>
      <p:ext uri="{BB962C8B-B14F-4D97-AF65-F5344CB8AC3E}">
        <p14:creationId xmlns:p14="http://schemas.microsoft.com/office/powerpoint/2010/main" val="745830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A38C2FC1-97D9-8343-9E19-D1E5611F627D}" type="slidenum">
              <a:rPr lang="en-US"/>
              <a:pPr>
                <a:defRPr/>
              </a:pPr>
              <a:t>‹#›</a:t>
            </a:fld>
            <a:endParaRPr lang="en-US"/>
          </a:p>
        </p:txBody>
      </p:sp>
    </p:spTree>
    <p:extLst>
      <p:ext uri="{BB962C8B-B14F-4D97-AF65-F5344CB8AC3E}">
        <p14:creationId xmlns:p14="http://schemas.microsoft.com/office/powerpoint/2010/main" val="27960100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3CD8377-A216-9E4B-B6BF-00FCAE9C7453}" type="slidenum">
              <a:rPr lang="en-US"/>
              <a:pPr>
                <a:defRPr/>
              </a:pPr>
              <a:t>‹#›</a:t>
            </a:fld>
            <a:endParaRPr lang="en-US"/>
          </a:p>
        </p:txBody>
      </p:sp>
    </p:spTree>
    <p:extLst>
      <p:ext uri="{BB962C8B-B14F-4D97-AF65-F5344CB8AC3E}">
        <p14:creationId xmlns:p14="http://schemas.microsoft.com/office/powerpoint/2010/main" val="17637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80EA4AD-9CCD-6A4B-8762-1EFC65CFA63F}" type="slidenum">
              <a:rPr lang="en-US"/>
              <a:pPr>
                <a:defRPr/>
              </a:pPr>
              <a:t>‹#›</a:t>
            </a:fld>
            <a:endParaRPr lang="en-US"/>
          </a:p>
        </p:txBody>
      </p:sp>
    </p:spTree>
    <p:extLst>
      <p:ext uri="{BB962C8B-B14F-4D97-AF65-F5344CB8AC3E}">
        <p14:creationId xmlns:p14="http://schemas.microsoft.com/office/powerpoint/2010/main" val="723559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D07B9A6-9AF6-2D48-B17D-1467341C82D8}" type="slidenum">
              <a:rPr lang="en-US"/>
              <a:pPr>
                <a:defRPr/>
              </a:pPr>
              <a:t>‹#›</a:t>
            </a:fld>
            <a:endParaRPr lang="en-US"/>
          </a:p>
        </p:txBody>
      </p:sp>
    </p:spTree>
    <p:extLst>
      <p:ext uri="{BB962C8B-B14F-4D97-AF65-F5344CB8AC3E}">
        <p14:creationId xmlns:p14="http://schemas.microsoft.com/office/powerpoint/2010/main" val="3629755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7D7E19F-9B0E-0D4C-8337-E4E3224D6D2F}" type="slidenum">
              <a:rPr lang="en-US"/>
              <a:pPr>
                <a:defRPr/>
              </a:pPr>
              <a:t>‹#›</a:t>
            </a:fld>
            <a:endParaRPr lang="en-US"/>
          </a:p>
        </p:txBody>
      </p:sp>
    </p:spTree>
    <p:extLst>
      <p:ext uri="{BB962C8B-B14F-4D97-AF65-F5344CB8AC3E}">
        <p14:creationId xmlns:p14="http://schemas.microsoft.com/office/powerpoint/2010/main" val="2110940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2B80153A-B741-0A49-8B8C-C616A49E74B2}" type="slidenum">
              <a:rPr lang="en-US"/>
              <a:pPr>
                <a:defRPr/>
              </a:pPr>
              <a:t>‹#›</a:t>
            </a:fld>
            <a:endParaRPr lang="en-US"/>
          </a:p>
        </p:txBody>
      </p:sp>
    </p:spTree>
    <p:extLst>
      <p:ext uri="{BB962C8B-B14F-4D97-AF65-F5344CB8AC3E}">
        <p14:creationId xmlns:p14="http://schemas.microsoft.com/office/powerpoint/2010/main" val="737378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CCB07F4-64C0-3346-9529-5FD1F89D4D3F}" type="slidenum">
              <a:rPr lang="en-US"/>
              <a:pPr>
                <a:defRPr/>
              </a:pPr>
              <a:t>‹#›</a:t>
            </a:fld>
            <a:endParaRPr lang="en-US"/>
          </a:p>
        </p:txBody>
      </p:sp>
    </p:spTree>
    <p:extLst>
      <p:ext uri="{BB962C8B-B14F-4D97-AF65-F5344CB8AC3E}">
        <p14:creationId xmlns:p14="http://schemas.microsoft.com/office/powerpoint/2010/main" val="1115169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78262DE-4397-394F-BFEA-3CCD37B2F1EF}" type="slidenum">
              <a:rPr lang="en-US"/>
              <a:pPr>
                <a:defRPr/>
              </a:pPr>
              <a:t>‹#›</a:t>
            </a:fld>
            <a:endParaRPr lang="en-US"/>
          </a:p>
        </p:txBody>
      </p:sp>
    </p:spTree>
    <p:extLst>
      <p:ext uri="{BB962C8B-B14F-4D97-AF65-F5344CB8AC3E}">
        <p14:creationId xmlns:p14="http://schemas.microsoft.com/office/powerpoint/2010/main" val="39745117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E539A2A-F167-4349-85E9-58C400D9985C}" type="slidenum">
              <a:rPr lang="en-US"/>
              <a:pPr>
                <a:defRPr/>
              </a:pPr>
              <a:t>‹#›</a:t>
            </a:fld>
            <a:endParaRPr lang="en-US"/>
          </a:p>
        </p:txBody>
      </p:sp>
    </p:spTree>
    <p:extLst>
      <p:ext uri="{BB962C8B-B14F-4D97-AF65-F5344CB8AC3E}">
        <p14:creationId xmlns:p14="http://schemas.microsoft.com/office/powerpoint/2010/main" val="1135063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D740A08-040B-E04D-B405-51C26BFDA573}" type="slidenum">
              <a:rPr lang="en-US"/>
              <a:pPr>
                <a:defRPr/>
              </a:pPr>
              <a:t>‹#›</a:t>
            </a:fld>
            <a:endParaRPr lang="en-US"/>
          </a:p>
        </p:txBody>
      </p:sp>
    </p:spTree>
    <p:extLst>
      <p:ext uri="{BB962C8B-B14F-4D97-AF65-F5344CB8AC3E}">
        <p14:creationId xmlns:p14="http://schemas.microsoft.com/office/powerpoint/2010/main" val="4254312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9C14B8-F681-3E4D-ADD9-18B6ED3D482E}" type="slidenum">
              <a:rPr lang="en-US"/>
              <a:pPr>
                <a:defRPr/>
              </a:pPr>
              <a:t>‹#›</a:t>
            </a:fld>
            <a:endParaRPr lang="en-US"/>
          </a:p>
        </p:txBody>
      </p:sp>
    </p:spTree>
    <p:extLst>
      <p:ext uri="{BB962C8B-B14F-4D97-AF65-F5344CB8AC3E}">
        <p14:creationId xmlns:p14="http://schemas.microsoft.com/office/powerpoint/2010/main" val="3054015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E313FE9-7A31-164B-B457-82ECF7A91C30}" type="slidenum">
              <a:rPr lang="en-US"/>
              <a:pPr>
                <a:defRPr/>
              </a:pPr>
              <a:t>‹#›</a:t>
            </a:fld>
            <a:endParaRPr lang="en-US"/>
          </a:p>
        </p:txBody>
      </p:sp>
    </p:spTree>
    <p:extLst>
      <p:ext uri="{BB962C8B-B14F-4D97-AF65-F5344CB8AC3E}">
        <p14:creationId xmlns:p14="http://schemas.microsoft.com/office/powerpoint/2010/main" val="2649154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28D4CB6-6CF7-674B-B977-9E4C251BD08C}" type="slidenum">
              <a:rPr lang="en-US"/>
              <a:pPr>
                <a:defRPr/>
              </a:pPr>
              <a:t>‹#›</a:t>
            </a:fld>
            <a:endParaRPr lang="en-US"/>
          </a:p>
        </p:txBody>
      </p:sp>
    </p:spTree>
    <p:extLst>
      <p:ext uri="{BB962C8B-B14F-4D97-AF65-F5344CB8AC3E}">
        <p14:creationId xmlns:p14="http://schemas.microsoft.com/office/powerpoint/2010/main" val="4032169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6"/>
          <p:cNvSpPr>
            <a:spLocks noGrp="1" noChangeArrowheads="1"/>
          </p:cNvSpPr>
          <p:nvPr>
            <p:ph type="dt" sz="half" idx="10"/>
          </p:nvPr>
        </p:nvSpPr>
        <p:spPr/>
        <p:txBody>
          <a:bodyPr/>
          <a:lstStyle>
            <a:lvl1pPr eaLnBrk="1" hangingPunct="1">
              <a:defRPr>
                <a:cs typeface="Arial" charset="0"/>
              </a:defRPr>
            </a:lvl1pPr>
          </a:lstStyle>
          <a:p>
            <a:pPr>
              <a:defRPr/>
            </a:pPr>
            <a:endParaRPr lang="en-US" altLang="en-US"/>
          </a:p>
        </p:txBody>
      </p:sp>
      <p:sp>
        <p:nvSpPr>
          <p:cNvPr id="3" name="Rectangle 37"/>
          <p:cNvSpPr>
            <a:spLocks noGrp="1" noChangeArrowheads="1"/>
          </p:cNvSpPr>
          <p:nvPr>
            <p:ph type="ftr" sz="quarter" idx="11"/>
          </p:nvPr>
        </p:nvSpPr>
        <p:spPr/>
        <p:txBody>
          <a:bodyPr/>
          <a:lstStyle>
            <a:lvl1pPr eaLnBrk="1" hangingPunct="1">
              <a:defRPr>
                <a:cs typeface="Arial" charset="0"/>
              </a:defRPr>
            </a:lvl1pPr>
          </a:lstStyle>
          <a:p>
            <a:pPr>
              <a:defRPr/>
            </a:pPr>
            <a:endParaRPr lang="en-US" altLang="en-US"/>
          </a:p>
        </p:txBody>
      </p:sp>
      <p:sp>
        <p:nvSpPr>
          <p:cNvPr id="4" name="Rectangle 38"/>
          <p:cNvSpPr>
            <a:spLocks noGrp="1" noChangeArrowheads="1"/>
          </p:cNvSpPr>
          <p:nvPr>
            <p:ph type="sldNum" sz="quarter" idx="12"/>
          </p:nvPr>
        </p:nvSpPr>
        <p:spPr/>
        <p:txBody>
          <a:bodyPr/>
          <a:lstStyle>
            <a:lvl1pPr eaLnBrk="1" hangingPunct="1">
              <a:defRPr>
                <a:latin typeface="Arial" charset="0"/>
              </a:defRPr>
            </a:lvl1pPr>
          </a:lstStyle>
          <a:p>
            <a:pPr>
              <a:defRPr/>
            </a:pPr>
            <a:fld id="{166D1AE1-3F9A-CF40-BF59-09D53FAA504F}" type="slidenum">
              <a:rPr lang="en-US"/>
              <a:pPr>
                <a:defRPr/>
              </a:pPr>
              <a:t>‹#›</a:t>
            </a:fld>
            <a:endParaRPr lang="en-US"/>
          </a:p>
        </p:txBody>
      </p:sp>
    </p:spTree>
    <p:extLst>
      <p:ext uri="{BB962C8B-B14F-4D97-AF65-F5344CB8AC3E}">
        <p14:creationId xmlns:p14="http://schemas.microsoft.com/office/powerpoint/2010/main" val="2141441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BDC6EB7-380F-8A4E-A776-100D1D24D42C}" type="slidenum">
              <a:rPr lang="en-US"/>
              <a:pPr>
                <a:defRPr/>
              </a:pPr>
              <a:t>‹#›</a:t>
            </a:fld>
            <a:endParaRPr lang="en-US"/>
          </a:p>
        </p:txBody>
      </p:sp>
    </p:spTree>
    <p:extLst>
      <p:ext uri="{BB962C8B-B14F-4D97-AF65-F5344CB8AC3E}">
        <p14:creationId xmlns:p14="http://schemas.microsoft.com/office/powerpoint/2010/main" val="571677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CEBBCF0-59C8-3A4D-8204-E43BAC1B938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5100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p>
        </p:txBody>
      </p:sp>
      <p:sp>
        <p:nvSpPr>
          <p:cNvPr id="5" name="Rectangle 60"/>
          <p:cNvSpPr>
            <a:spLocks noGrp="1" noChangeArrowheads="1"/>
          </p:cNvSpPr>
          <p:nvPr>
            <p:ph type="ftr" sz="quarter" idx="11"/>
          </p:nvPr>
        </p:nvSpPr>
        <p:spPr>
          <a:ln/>
        </p:spPr>
        <p:txBody>
          <a:bodyPr/>
          <a:lstStyle>
            <a:lvl1pPr>
              <a:defRPr/>
            </a:lvl1pPr>
          </a:lstStyle>
          <a:p>
            <a:pPr>
              <a:defRPr/>
            </a:pPr>
            <a:endParaRPr lang="en-US"/>
          </a:p>
        </p:txBody>
      </p:sp>
      <p:sp>
        <p:nvSpPr>
          <p:cNvPr id="6" name="Rectangle 61"/>
          <p:cNvSpPr>
            <a:spLocks noGrp="1" noChangeArrowheads="1"/>
          </p:cNvSpPr>
          <p:nvPr>
            <p:ph type="sldNum" sz="quarter" idx="12"/>
          </p:nvPr>
        </p:nvSpPr>
        <p:spPr>
          <a:ln/>
        </p:spPr>
        <p:txBody>
          <a:bodyPr/>
          <a:lstStyle>
            <a:lvl1pPr>
              <a:defRPr/>
            </a:lvl1pPr>
          </a:lstStyle>
          <a:p>
            <a:pPr>
              <a:defRPr/>
            </a:pPr>
            <a:fld id="{5D0B6D4B-2BF8-DB45-9A3A-A943EDC8218C}" type="slidenum">
              <a:rPr lang="en-US"/>
              <a:pPr>
                <a:defRPr/>
              </a:pPr>
              <a:t>‹#›</a:t>
            </a:fld>
            <a:endParaRPr lang="en-US"/>
          </a:p>
        </p:txBody>
      </p:sp>
    </p:spTree>
    <p:extLst>
      <p:ext uri="{BB962C8B-B14F-4D97-AF65-F5344CB8AC3E}">
        <p14:creationId xmlns:p14="http://schemas.microsoft.com/office/powerpoint/2010/main" val="387163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F754F8-4849-7344-A07D-1F09285E97E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589910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6C1BF1C-C746-D74B-8AC3-DD2778FA0EC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813944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29FA7248-3F54-3E44-A038-E45858C937EA}"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8795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6ABC841-04F8-7C4C-8EA0-56BBFCA24147}"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3267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16C4FDE-333A-0B4D-B36F-00ACF3DEFBAF}"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62923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D927389-B749-4346-A2C6-33E40006FB2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66202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09B53B8D-6873-E740-8762-52B27B508B4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49314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FD9D0C8-B9FA-9849-A596-0DB7C86DB78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836518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62B34815-0DEF-1D44-A1DA-5526CC9D528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66574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FECA227D-07EF-224A-941F-87FE1212A441}"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9865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FEAE092D-00A8-924A-BC6C-F520AF8A9CE9}" type="slidenum">
              <a:rPr lang="en-US"/>
              <a:pPr>
                <a:defRPr/>
              </a:pPr>
              <a:t>‹#›</a:t>
            </a:fld>
            <a:endParaRPr lang="en-US"/>
          </a:p>
        </p:txBody>
      </p:sp>
    </p:spTree>
    <p:extLst>
      <p:ext uri="{BB962C8B-B14F-4D97-AF65-F5344CB8AC3E}">
        <p14:creationId xmlns:p14="http://schemas.microsoft.com/office/powerpoint/2010/main" val="1967587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BE9B6013-15BD-4BDE-BDF8-8B7E0C2F777D}" type="slidenum">
              <a:rPr lang="en-US" altLang="en-US"/>
              <a:pPr/>
              <a:t>‹#›</a:t>
            </a:fld>
            <a:endParaRPr lang="en-US" altLang="en-US"/>
          </a:p>
        </p:txBody>
      </p:sp>
    </p:spTree>
    <p:extLst>
      <p:ext uri="{BB962C8B-B14F-4D97-AF65-F5344CB8AC3E}">
        <p14:creationId xmlns:p14="http://schemas.microsoft.com/office/powerpoint/2010/main" val="1803995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657C9B33-D5ED-4DDF-8AC3-706A98E74BF5}" type="slidenum">
              <a:rPr lang="en-US" altLang="en-US"/>
              <a:pPr/>
              <a:t>‹#›</a:t>
            </a:fld>
            <a:endParaRPr lang="en-US" altLang="en-US"/>
          </a:p>
        </p:txBody>
      </p:sp>
    </p:spTree>
    <p:extLst>
      <p:ext uri="{BB962C8B-B14F-4D97-AF65-F5344CB8AC3E}">
        <p14:creationId xmlns:p14="http://schemas.microsoft.com/office/powerpoint/2010/main" val="1070975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88492E3-B079-4845-B5DC-383B97E60914}" type="slidenum">
              <a:rPr lang="en-US" altLang="en-US"/>
              <a:pPr/>
              <a:t>‹#›</a:t>
            </a:fld>
            <a:endParaRPr lang="en-US" altLang="en-US"/>
          </a:p>
        </p:txBody>
      </p:sp>
    </p:spTree>
    <p:extLst>
      <p:ext uri="{BB962C8B-B14F-4D97-AF65-F5344CB8AC3E}">
        <p14:creationId xmlns:p14="http://schemas.microsoft.com/office/powerpoint/2010/main" val="1166969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4CBC7E0-F31F-40F4-94EA-D18AD01C8ACB}" type="slidenum">
              <a:rPr lang="en-US" altLang="en-US"/>
              <a:pPr/>
              <a:t>‹#›</a:t>
            </a:fld>
            <a:endParaRPr lang="en-US" altLang="en-US"/>
          </a:p>
        </p:txBody>
      </p:sp>
    </p:spTree>
    <p:extLst>
      <p:ext uri="{BB962C8B-B14F-4D97-AF65-F5344CB8AC3E}">
        <p14:creationId xmlns:p14="http://schemas.microsoft.com/office/powerpoint/2010/main" val="741368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13008928-8739-4F70-BEF7-A53E85778F68}" type="slidenum">
              <a:rPr lang="en-US" altLang="en-US"/>
              <a:pPr/>
              <a:t>‹#›</a:t>
            </a:fld>
            <a:endParaRPr lang="en-US" altLang="en-US"/>
          </a:p>
        </p:txBody>
      </p:sp>
    </p:spTree>
    <p:extLst>
      <p:ext uri="{BB962C8B-B14F-4D97-AF65-F5344CB8AC3E}">
        <p14:creationId xmlns:p14="http://schemas.microsoft.com/office/powerpoint/2010/main" val="13230558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4533299E-D22E-4CCB-91DA-C4E8964AF5FC}" type="slidenum">
              <a:rPr lang="en-US" altLang="en-US"/>
              <a:pPr/>
              <a:t>‹#›</a:t>
            </a:fld>
            <a:endParaRPr lang="en-US" altLang="en-US"/>
          </a:p>
        </p:txBody>
      </p:sp>
    </p:spTree>
    <p:extLst>
      <p:ext uri="{BB962C8B-B14F-4D97-AF65-F5344CB8AC3E}">
        <p14:creationId xmlns:p14="http://schemas.microsoft.com/office/powerpoint/2010/main" val="33945608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0C21E235-231C-46F0-8AD5-568DE033F4D5}" type="slidenum">
              <a:rPr lang="en-US" altLang="en-US"/>
              <a:pPr/>
              <a:t>‹#›</a:t>
            </a:fld>
            <a:endParaRPr lang="en-US" altLang="en-US"/>
          </a:p>
        </p:txBody>
      </p:sp>
    </p:spTree>
    <p:extLst>
      <p:ext uri="{BB962C8B-B14F-4D97-AF65-F5344CB8AC3E}">
        <p14:creationId xmlns:p14="http://schemas.microsoft.com/office/powerpoint/2010/main" val="3109790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09E3A33-43CD-4439-9F19-FD8098ADEEE2}" type="slidenum">
              <a:rPr lang="en-US" altLang="en-US"/>
              <a:pPr/>
              <a:t>‹#›</a:t>
            </a:fld>
            <a:endParaRPr lang="en-US" altLang="en-US"/>
          </a:p>
        </p:txBody>
      </p:sp>
    </p:spTree>
    <p:extLst>
      <p:ext uri="{BB962C8B-B14F-4D97-AF65-F5344CB8AC3E}">
        <p14:creationId xmlns:p14="http://schemas.microsoft.com/office/powerpoint/2010/main" val="4294334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B6E792D3-390D-4696-A4C7-1E8ADBACB8E1}" type="slidenum">
              <a:rPr lang="en-US" altLang="en-US"/>
              <a:pPr/>
              <a:t>‹#›</a:t>
            </a:fld>
            <a:endParaRPr lang="en-US" altLang="en-US"/>
          </a:p>
        </p:txBody>
      </p:sp>
    </p:spTree>
    <p:extLst>
      <p:ext uri="{BB962C8B-B14F-4D97-AF65-F5344CB8AC3E}">
        <p14:creationId xmlns:p14="http://schemas.microsoft.com/office/powerpoint/2010/main" val="26070828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FC179A1-F82C-4380-996F-87EF892386CD}" type="slidenum">
              <a:rPr lang="en-US" altLang="en-US"/>
              <a:pPr/>
              <a:t>‹#›</a:t>
            </a:fld>
            <a:endParaRPr lang="en-US" altLang="en-US"/>
          </a:p>
        </p:txBody>
      </p:sp>
    </p:spTree>
    <p:extLst>
      <p:ext uri="{BB962C8B-B14F-4D97-AF65-F5344CB8AC3E}">
        <p14:creationId xmlns:p14="http://schemas.microsoft.com/office/powerpoint/2010/main" val="876331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p>
        </p:txBody>
      </p:sp>
      <p:sp>
        <p:nvSpPr>
          <p:cNvPr id="8" name="Rectangle 60"/>
          <p:cNvSpPr>
            <a:spLocks noGrp="1" noChangeArrowheads="1"/>
          </p:cNvSpPr>
          <p:nvPr>
            <p:ph type="ftr" sz="quarter" idx="11"/>
          </p:nvPr>
        </p:nvSpPr>
        <p:spPr>
          <a:ln/>
        </p:spPr>
        <p:txBody>
          <a:bodyPr/>
          <a:lstStyle>
            <a:lvl1pPr>
              <a:defRPr/>
            </a:lvl1pPr>
          </a:lstStyle>
          <a:p>
            <a:pPr>
              <a:defRPr/>
            </a:pPr>
            <a:endParaRPr lang="en-US"/>
          </a:p>
        </p:txBody>
      </p:sp>
      <p:sp>
        <p:nvSpPr>
          <p:cNvPr id="9" name="Rectangle 61"/>
          <p:cNvSpPr>
            <a:spLocks noGrp="1" noChangeArrowheads="1"/>
          </p:cNvSpPr>
          <p:nvPr>
            <p:ph type="sldNum" sz="quarter" idx="12"/>
          </p:nvPr>
        </p:nvSpPr>
        <p:spPr>
          <a:ln/>
        </p:spPr>
        <p:txBody>
          <a:bodyPr/>
          <a:lstStyle>
            <a:lvl1pPr>
              <a:defRPr/>
            </a:lvl1pPr>
          </a:lstStyle>
          <a:p>
            <a:pPr>
              <a:defRPr/>
            </a:pPr>
            <a:fld id="{C06D4186-FD27-7844-9BFF-B8B405247269}" type="slidenum">
              <a:rPr lang="en-US"/>
              <a:pPr>
                <a:defRPr/>
              </a:pPr>
              <a:t>‹#›</a:t>
            </a:fld>
            <a:endParaRPr lang="en-US"/>
          </a:p>
        </p:txBody>
      </p:sp>
    </p:spTree>
    <p:extLst>
      <p:ext uri="{BB962C8B-B14F-4D97-AF65-F5344CB8AC3E}">
        <p14:creationId xmlns:p14="http://schemas.microsoft.com/office/powerpoint/2010/main" val="419460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F89449B-7317-4641-887F-AC3AE12A2FE8}" type="slidenum">
              <a:rPr lang="en-US" altLang="en-US"/>
              <a:pPr/>
              <a:t>‹#›</a:t>
            </a:fld>
            <a:endParaRPr lang="en-US" altLang="en-US"/>
          </a:p>
        </p:txBody>
      </p:sp>
    </p:spTree>
    <p:extLst>
      <p:ext uri="{BB962C8B-B14F-4D97-AF65-F5344CB8AC3E}">
        <p14:creationId xmlns:p14="http://schemas.microsoft.com/office/powerpoint/2010/main" val="2422310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EFC8BC6-7C08-4D59-AADC-8EAA30EA3D16}" type="slidenum">
              <a:rPr lang="en-US" altLang="en-US"/>
              <a:pPr/>
              <a:t>‹#›</a:t>
            </a:fld>
            <a:endParaRPr lang="en-US" altLang="en-US"/>
          </a:p>
        </p:txBody>
      </p:sp>
    </p:spTree>
    <p:extLst>
      <p:ext uri="{BB962C8B-B14F-4D97-AF65-F5344CB8AC3E}">
        <p14:creationId xmlns:p14="http://schemas.microsoft.com/office/powerpoint/2010/main" val="626438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A11D8754-1C07-4ADE-ACCC-8FEFCCCF7BA5}" type="slidenum">
              <a:rPr lang="en-US" altLang="en-US"/>
              <a:pPr/>
              <a:t>‹#›</a:t>
            </a:fld>
            <a:endParaRPr lang="en-US" altLang="en-US"/>
          </a:p>
        </p:txBody>
      </p:sp>
    </p:spTree>
    <p:extLst>
      <p:ext uri="{BB962C8B-B14F-4D97-AF65-F5344CB8AC3E}">
        <p14:creationId xmlns:p14="http://schemas.microsoft.com/office/powerpoint/2010/main" val="16526906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ltLang="en-US"/>
          </a:p>
        </p:txBody>
      </p:sp>
      <p:sp>
        <p:nvSpPr>
          <p:cNvPr id="7" name="Rectangle 5"/>
          <p:cNvSpPr>
            <a:spLocks noGrp="1" noChangeArrowheads="1"/>
          </p:cNvSpPr>
          <p:nvPr>
            <p:ph type="ftr" sz="quarter" idx="11"/>
          </p:nvPr>
        </p:nvSpPr>
        <p:spPr>
          <a:ln/>
        </p:spPr>
        <p:txBody>
          <a:bodyPr/>
          <a:lstStyle>
            <a:lvl1pPr>
              <a:defRPr/>
            </a:lvl1pPr>
          </a:lstStyle>
          <a:p>
            <a:endParaRPr lang="en-US" altLang="en-US"/>
          </a:p>
        </p:txBody>
      </p:sp>
      <p:sp>
        <p:nvSpPr>
          <p:cNvPr id="8" name="Rectangle 6"/>
          <p:cNvSpPr>
            <a:spLocks noGrp="1" noChangeArrowheads="1"/>
          </p:cNvSpPr>
          <p:nvPr>
            <p:ph type="sldNum" sz="quarter" idx="12"/>
          </p:nvPr>
        </p:nvSpPr>
        <p:spPr>
          <a:ln/>
        </p:spPr>
        <p:txBody>
          <a:bodyPr/>
          <a:lstStyle>
            <a:lvl1pPr>
              <a:defRPr/>
            </a:lvl1pPr>
          </a:lstStyle>
          <a:p>
            <a:fld id="{72526044-AA29-4BD8-9557-D8A24B389D0A}" type="slidenum">
              <a:rPr lang="en-US" altLang="en-US"/>
              <a:pPr/>
              <a:t>‹#›</a:t>
            </a:fld>
            <a:endParaRPr lang="en-US" altLang="en-US"/>
          </a:p>
        </p:txBody>
      </p:sp>
    </p:spTree>
    <p:extLst>
      <p:ext uri="{BB962C8B-B14F-4D97-AF65-F5344CB8AC3E}">
        <p14:creationId xmlns:p14="http://schemas.microsoft.com/office/powerpoint/2010/main" val="21154490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58233801-7D20-4F6E-964A-CCFFF001E3DE}" type="slidenum">
              <a:rPr lang="en-US" altLang="en-US"/>
              <a:pPr/>
              <a:t>‹#›</a:t>
            </a:fld>
            <a:endParaRPr lang="en-US" altLang="en-US"/>
          </a:p>
        </p:txBody>
      </p:sp>
    </p:spTree>
    <p:extLst>
      <p:ext uri="{BB962C8B-B14F-4D97-AF65-F5344CB8AC3E}">
        <p14:creationId xmlns:p14="http://schemas.microsoft.com/office/powerpoint/2010/main" val="4680217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A7054A2E-DCFE-422F-9FEF-20FEE00BA3BC}" type="slidenum">
              <a:rPr lang="en-US" altLang="en-US"/>
              <a:pPr/>
              <a:t>‹#›</a:t>
            </a:fld>
            <a:endParaRPr lang="en-US" altLang="en-US"/>
          </a:p>
        </p:txBody>
      </p:sp>
    </p:spTree>
    <p:extLst>
      <p:ext uri="{BB962C8B-B14F-4D97-AF65-F5344CB8AC3E}">
        <p14:creationId xmlns:p14="http://schemas.microsoft.com/office/powerpoint/2010/main" val="5468375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19133386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93806688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1449963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8585022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p>
        </p:txBody>
      </p:sp>
      <p:sp>
        <p:nvSpPr>
          <p:cNvPr id="4" name="Rectangle 60"/>
          <p:cNvSpPr>
            <a:spLocks noGrp="1" noChangeArrowheads="1"/>
          </p:cNvSpPr>
          <p:nvPr>
            <p:ph type="ftr" sz="quarter" idx="11"/>
          </p:nvPr>
        </p:nvSpPr>
        <p:spPr>
          <a:ln/>
        </p:spPr>
        <p:txBody>
          <a:bodyPr/>
          <a:lstStyle>
            <a:lvl1pPr>
              <a:defRPr/>
            </a:lvl1pPr>
          </a:lstStyle>
          <a:p>
            <a:pPr>
              <a:defRPr/>
            </a:pPr>
            <a:endParaRPr lang="en-US"/>
          </a:p>
        </p:txBody>
      </p:sp>
      <p:sp>
        <p:nvSpPr>
          <p:cNvPr id="5" name="Rectangle 61"/>
          <p:cNvSpPr>
            <a:spLocks noGrp="1" noChangeArrowheads="1"/>
          </p:cNvSpPr>
          <p:nvPr>
            <p:ph type="sldNum" sz="quarter" idx="12"/>
          </p:nvPr>
        </p:nvSpPr>
        <p:spPr>
          <a:ln/>
        </p:spPr>
        <p:txBody>
          <a:bodyPr/>
          <a:lstStyle>
            <a:lvl1pPr>
              <a:defRPr/>
            </a:lvl1pPr>
          </a:lstStyle>
          <a:p>
            <a:pPr>
              <a:defRPr/>
            </a:pPr>
            <a:fld id="{0F62C0EA-1445-B341-A63F-7335AD2A7E7F}" type="slidenum">
              <a:rPr lang="en-US"/>
              <a:pPr>
                <a:defRPr/>
              </a:pPr>
              <a:t>‹#›</a:t>
            </a:fld>
            <a:endParaRPr lang="en-US"/>
          </a:p>
        </p:txBody>
      </p:sp>
    </p:spTree>
    <p:extLst>
      <p:ext uri="{BB962C8B-B14F-4D97-AF65-F5344CB8AC3E}">
        <p14:creationId xmlns:p14="http://schemas.microsoft.com/office/powerpoint/2010/main" val="4406657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3559445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5968630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22429319"/>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71254192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40329282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126877684"/>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54516901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p>
        </p:txBody>
      </p:sp>
      <p:sp>
        <p:nvSpPr>
          <p:cNvPr id="3" name="Rectangle 60"/>
          <p:cNvSpPr>
            <a:spLocks noGrp="1" noChangeArrowheads="1"/>
          </p:cNvSpPr>
          <p:nvPr>
            <p:ph type="ftr" sz="quarter" idx="11"/>
          </p:nvPr>
        </p:nvSpPr>
        <p:spPr>
          <a:ln/>
        </p:spPr>
        <p:txBody>
          <a:bodyPr/>
          <a:lstStyle>
            <a:lvl1pPr>
              <a:defRPr/>
            </a:lvl1pPr>
          </a:lstStyle>
          <a:p>
            <a:pPr>
              <a:defRPr/>
            </a:pPr>
            <a:endParaRPr lang="en-US"/>
          </a:p>
        </p:txBody>
      </p:sp>
      <p:sp>
        <p:nvSpPr>
          <p:cNvPr id="4" name="Rectangle 61"/>
          <p:cNvSpPr>
            <a:spLocks noGrp="1" noChangeArrowheads="1"/>
          </p:cNvSpPr>
          <p:nvPr>
            <p:ph type="sldNum" sz="quarter" idx="12"/>
          </p:nvPr>
        </p:nvSpPr>
        <p:spPr>
          <a:ln/>
        </p:spPr>
        <p:txBody>
          <a:bodyPr/>
          <a:lstStyle>
            <a:lvl1pPr>
              <a:defRPr/>
            </a:lvl1pPr>
          </a:lstStyle>
          <a:p>
            <a:pPr>
              <a:defRPr/>
            </a:pPr>
            <a:fld id="{3EA176CF-27AE-564C-B757-A2C3E8B53FF3}" type="slidenum">
              <a:rPr lang="en-US"/>
              <a:pPr>
                <a:defRPr/>
              </a:pPr>
              <a:t>‹#›</a:t>
            </a:fld>
            <a:endParaRPr lang="en-US"/>
          </a:p>
        </p:txBody>
      </p:sp>
    </p:spTree>
    <p:extLst>
      <p:ext uri="{BB962C8B-B14F-4D97-AF65-F5344CB8AC3E}">
        <p14:creationId xmlns:p14="http://schemas.microsoft.com/office/powerpoint/2010/main" val="325627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4042E4A9-3942-114F-9AFA-7BAE76FD51D0}" type="slidenum">
              <a:rPr lang="en-US"/>
              <a:pPr>
                <a:defRPr/>
              </a:pPr>
              <a:t>‹#›</a:t>
            </a:fld>
            <a:endParaRPr lang="en-US"/>
          </a:p>
        </p:txBody>
      </p:sp>
    </p:spTree>
    <p:extLst>
      <p:ext uri="{BB962C8B-B14F-4D97-AF65-F5344CB8AC3E}">
        <p14:creationId xmlns:p14="http://schemas.microsoft.com/office/powerpoint/2010/main" val="1362661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p>
        </p:txBody>
      </p:sp>
      <p:sp>
        <p:nvSpPr>
          <p:cNvPr id="6" name="Rectangle 60"/>
          <p:cNvSpPr>
            <a:spLocks noGrp="1" noChangeArrowheads="1"/>
          </p:cNvSpPr>
          <p:nvPr>
            <p:ph type="ftr" sz="quarter" idx="11"/>
          </p:nvPr>
        </p:nvSpPr>
        <p:spPr>
          <a:ln/>
        </p:spPr>
        <p:txBody>
          <a:bodyPr/>
          <a:lstStyle>
            <a:lvl1pPr>
              <a:defRPr/>
            </a:lvl1pPr>
          </a:lstStyle>
          <a:p>
            <a:pPr>
              <a:defRPr/>
            </a:pPr>
            <a:endParaRPr lang="en-US"/>
          </a:p>
        </p:txBody>
      </p:sp>
      <p:sp>
        <p:nvSpPr>
          <p:cNvPr id="7" name="Rectangle 61"/>
          <p:cNvSpPr>
            <a:spLocks noGrp="1" noChangeArrowheads="1"/>
          </p:cNvSpPr>
          <p:nvPr>
            <p:ph type="sldNum" sz="quarter" idx="12"/>
          </p:nvPr>
        </p:nvSpPr>
        <p:spPr>
          <a:ln/>
        </p:spPr>
        <p:txBody>
          <a:bodyPr/>
          <a:lstStyle>
            <a:lvl1pPr>
              <a:defRPr/>
            </a:lvl1pPr>
          </a:lstStyle>
          <a:p>
            <a:pPr>
              <a:defRPr/>
            </a:pPr>
            <a:fld id="{80895034-7FB8-7449-81A4-B2395A871D29}" type="slidenum">
              <a:rPr lang="en-US"/>
              <a:pPr>
                <a:defRPr/>
              </a:pPr>
              <a:t>‹#›</a:t>
            </a:fld>
            <a:endParaRPr lang="en-US"/>
          </a:p>
        </p:txBody>
      </p:sp>
    </p:spTree>
    <p:extLst>
      <p:ext uri="{BB962C8B-B14F-4D97-AF65-F5344CB8AC3E}">
        <p14:creationId xmlns:p14="http://schemas.microsoft.com/office/powerpoint/2010/main" val="1777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5.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026" name="Group 56"/>
          <p:cNvGrpSpPr>
            <a:grpSpLocks/>
          </p:cNvGrpSpPr>
          <p:nvPr/>
        </p:nvGrpSpPr>
        <p:grpSpPr bwMode="auto">
          <a:xfrm>
            <a:off x="0" y="-12700"/>
            <a:ext cx="9156700" cy="6870700"/>
            <a:chOff x="0" y="-8"/>
            <a:chExt cx="5768" cy="4328"/>
          </a:xfrm>
        </p:grpSpPr>
        <p:sp>
          <p:nvSpPr>
            <p:cNvPr id="1032" name="Rectangle 54"/>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3"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34"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5"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6"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7"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8"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39"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0"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1"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2"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3"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4"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5"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6"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7"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8"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49"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50"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1051" name="Picture 49" descr="Topbanx"/>
            <p:cNvPicPr>
              <a:picLocks noChangeAspect="1" noChangeArrowheads="1"/>
            </p:cNvPicPr>
            <p:nvPr/>
          </p:nvPicPr>
          <p:blipFill>
            <a:blip r:embed="rId17">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7" name="Rectangle 5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5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82B56461-288A-CA44-83A3-891EB7CCEAF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044"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Lst>
  <p:txStyles>
    <p:titleStyle>
      <a:lvl1pPr algn="l"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8"/>
        </a:buBlip>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75000"/>
        <a:buFont typeface="Wingdings" charset="0"/>
        <a:buBlip>
          <a:blip r:embed="rId19"/>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536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53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C17A8D7-5B86-CB4E-9EE8-6B8769681E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9491" name="Rectangle 35"/>
          <p:cNvSpPr>
            <a:spLocks noGrp="1" noChangeArrowheads="1"/>
          </p:cNvSpPr>
          <p:nvPr>
            <p:ph type="body" idx="1"/>
          </p:nvPr>
        </p:nvSpPr>
        <p:spPr bwMode="auto">
          <a:xfrm>
            <a:off x="1143000" y="19812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492" name="Rectangle 36"/>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3" name="Rectangle 37"/>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ltLang="en-US"/>
          </a:p>
        </p:txBody>
      </p:sp>
      <p:sp>
        <p:nvSpPr>
          <p:cNvPr id="19494" name="Rectangle 38"/>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sz="1400">
                <a:solidFill>
                  <a:srgbClr val="000000"/>
                </a:solidFill>
              </a:defRPr>
            </a:lvl1pPr>
          </a:lstStyle>
          <a:p>
            <a:pPr>
              <a:defRPr/>
            </a:pPr>
            <a:fld id="{AFD0EDE3-C85D-B241-82D2-40F6DD9497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5"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34"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pitchFamily="34" charset="-128"/>
          <a:cs typeface="ＭＳ Ｐゴシック" charset="-128"/>
        </a:defRPr>
      </a:lvl5pPr>
      <a:lvl6pPr marL="457200" algn="l" rtl="0" eaLnBrk="0" fontAlgn="base" hangingPunct="0">
        <a:spcBef>
          <a:spcPct val="0"/>
        </a:spcBef>
        <a:spcAft>
          <a:spcPct val="0"/>
        </a:spcAft>
        <a:defRPr sz="4400">
          <a:solidFill>
            <a:schemeClr val="tx2"/>
          </a:solidFill>
          <a:latin typeface="Times New Roman" pitchFamily="-112" charset="0"/>
        </a:defRPr>
      </a:lvl6pPr>
      <a:lvl7pPr marL="914400" algn="l" rtl="0" eaLnBrk="0" fontAlgn="base" hangingPunct="0">
        <a:spcBef>
          <a:spcPct val="0"/>
        </a:spcBef>
        <a:spcAft>
          <a:spcPct val="0"/>
        </a:spcAft>
        <a:defRPr sz="4400">
          <a:solidFill>
            <a:schemeClr val="tx2"/>
          </a:solidFill>
          <a:latin typeface="Times New Roman" pitchFamily="-112" charset="0"/>
        </a:defRPr>
      </a:lvl7pPr>
      <a:lvl8pPr marL="1371600" algn="l" rtl="0" eaLnBrk="0" fontAlgn="base" hangingPunct="0">
        <a:spcBef>
          <a:spcPct val="0"/>
        </a:spcBef>
        <a:spcAft>
          <a:spcPct val="0"/>
        </a:spcAft>
        <a:defRPr sz="4400">
          <a:solidFill>
            <a:schemeClr val="tx2"/>
          </a:solidFill>
          <a:latin typeface="Times New Roman" pitchFamily="-112" charset="0"/>
        </a:defRPr>
      </a:lvl8pPr>
      <a:lvl9pPr marL="1828800" algn="l"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effectLst>
            <a:outerShdw blurRad="38100" dist="38100" dir="2700000" algn="tl">
              <a:srgbClr val="FFFFFF"/>
            </a:outerShdw>
          </a:effectLst>
          <a:latin typeface="+mn-lt"/>
          <a:ea typeface="ＭＳ Ｐゴシック" pitchFamily="34" charset="-128"/>
          <a:cs typeface="ＭＳ Ｐゴシック" charset="-128"/>
        </a:defRPr>
      </a:lvl1pPr>
      <a:lvl2pPr marL="742950" indent="-285750" algn="l" rtl="0" eaLnBrk="0" fontAlgn="base" hangingPunct="0">
        <a:spcBef>
          <a:spcPct val="20000"/>
        </a:spcBef>
        <a:spcAft>
          <a:spcPct val="0"/>
        </a:spcAft>
        <a:buClr>
          <a:schemeClr val="folHlink"/>
        </a:buClr>
        <a:buSzPct val="75000"/>
        <a:buFont typeface="Monotype Sorts" charset="0"/>
        <a:buChar char="u"/>
        <a:defRPr sz="3200">
          <a:solidFill>
            <a:schemeClr val="tx1"/>
          </a:solidFill>
          <a:effectLst>
            <a:outerShdw blurRad="38100" dist="38100" dir="2700000" algn="tl">
              <a:srgbClr val="FFFFFF"/>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5000"/>
        <a:buFont typeface="Monotype Sorts" charset="0"/>
        <a:buChar char="F"/>
        <a:defRPr sz="3200">
          <a:solidFill>
            <a:schemeClr val="tx1"/>
          </a:solidFill>
          <a:effectLst>
            <a:outerShdw blurRad="38100" dist="38100" dir="2700000" algn="tl">
              <a:srgbClr val="FFFFFF"/>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5pPr>
      <a:lvl6pPr marL="25146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FFFFFF"/>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latin typeface="Arial" charset="0"/>
              </a:defRPr>
            </a:lvl1pPr>
          </a:lstStyle>
          <a:p>
            <a:pPr>
              <a:defRPr/>
            </a:pPr>
            <a:fld id="{60D66683-7520-9F40-AC22-9BED5A3DEED0}" type="slidenum">
              <a:rPr lang="en-US"/>
              <a:pPr>
                <a:defRPr/>
              </a:pPr>
              <a:t>‹#›</a:t>
            </a:fld>
            <a:endParaRPr lang="en-US"/>
          </a:p>
        </p:txBody>
      </p:sp>
      <p:grpSp>
        <p:nvGrpSpPr>
          <p:cNvPr id="44036" name="Group 4"/>
          <p:cNvGrpSpPr>
            <a:grpSpLocks/>
          </p:cNvGrpSpPr>
          <p:nvPr/>
        </p:nvGrpSpPr>
        <p:grpSpPr bwMode="auto">
          <a:xfrm>
            <a:off x="0" y="0"/>
            <a:ext cx="9140825" cy="6850063"/>
            <a:chOff x="0" y="0"/>
            <a:chExt cx="5758" cy="4315"/>
          </a:xfrm>
        </p:grpSpPr>
        <p:grpSp>
          <p:nvGrpSpPr>
            <p:cNvPr id="44040"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BONES" pitchFamily="-105" charset="0"/>
              </a:endParaRPr>
            </a:p>
          </p:txBody>
        </p:sp>
        <p:sp>
          <p:nvSpPr>
            <p:cNvPr id="44042" name="Freeform 12"/>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046"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68ABFA88-91E7-421C-9E8B-77676D332F4E}" type="slidenum">
              <a:rPr lang="en-US" altLang="en-US"/>
              <a:pPr/>
              <a:t>‹#›</a:t>
            </a:fld>
            <a:endParaRPr lang="en-US" altLang="en-US"/>
          </a:p>
        </p:txBody>
      </p:sp>
    </p:spTree>
    <p:extLst>
      <p:ext uri="{BB962C8B-B14F-4D97-AF65-F5344CB8AC3E}">
        <p14:creationId xmlns:p14="http://schemas.microsoft.com/office/powerpoint/2010/main" val="1915003285"/>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 id="2147484073" r:id="rId14"/>
    <p:sldLayoutId id="2147484074" r:id="rId15"/>
    <p:sldLayoutId id="2147484075"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pitchFamily="-128" charset="0"/>
          <a:ea typeface="ＭＳ Ｐゴシック" charset="0"/>
          <a:cs typeface="Geneva" charset="0"/>
        </a:defRPr>
      </a:lvl5pPr>
      <a:lvl6pPr marL="457200" algn="ctr" rtl="0" fontAlgn="base">
        <a:spcBef>
          <a:spcPct val="0"/>
        </a:spcBef>
        <a:spcAft>
          <a:spcPct val="0"/>
        </a:spcAft>
        <a:defRPr sz="4400">
          <a:solidFill>
            <a:schemeClr val="tx2"/>
          </a:solidFill>
          <a:latin typeface="Arial" pitchFamily="-128" charset="0"/>
        </a:defRPr>
      </a:lvl6pPr>
      <a:lvl7pPr marL="914400" algn="ctr" rtl="0" fontAlgn="base">
        <a:spcBef>
          <a:spcPct val="0"/>
        </a:spcBef>
        <a:spcAft>
          <a:spcPct val="0"/>
        </a:spcAft>
        <a:defRPr sz="4400">
          <a:solidFill>
            <a:schemeClr val="tx2"/>
          </a:solidFill>
          <a:latin typeface="Arial" pitchFamily="-128" charset="0"/>
        </a:defRPr>
      </a:lvl7pPr>
      <a:lvl8pPr marL="1371600" algn="ctr" rtl="0" fontAlgn="base">
        <a:spcBef>
          <a:spcPct val="0"/>
        </a:spcBef>
        <a:spcAft>
          <a:spcPct val="0"/>
        </a:spcAft>
        <a:defRPr sz="4400">
          <a:solidFill>
            <a:schemeClr val="tx2"/>
          </a:solidFill>
          <a:latin typeface="Arial" pitchFamily="-128" charset="0"/>
        </a:defRPr>
      </a:lvl8pPr>
      <a:lvl9pPr marL="1828800" algn="ctr" rtl="0" fontAlgn="base">
        <a:spcBef>
          <a:spcPct val="0"/>
        </a:spcBef>
        <a:spcAft>
          <a:spcPct val="0"/>
        </a:spcAft>
        <a:defRPr sz="4400">
          <a:solidFill>
            <a:schemeClr val="tx2"/>
          </a:solidFill>
          <a:latin typeface="Arial"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250049011"/>
      </p:ext>
    </p:extLst>
  </p:cSld>
  <p:clrMap bg1="dk2" tx1="lt1" bg2="dk1" tx2="lt2" accent1="accent1" accent2="accent2" accent3="accent3" accent4="accent4" accent5="accent5" accent6="accent6" hlink="hlink" folHlink="folHlink"/>
  <p:sldLayoutIdLst>
    <p:sldLayoutId id="2147484077" r:id="rId1"/>
    <p:sldLayoutId id="2147484078" r:id="rId2"/>
    <p:sldLayoutId id="2147484079" r:id="rId3"/>
    <p:sldLayoutId id="2147484080" r:id="rId4"/>
    <p:sldLayoutId id="2147484081" r:id="rId5"/>
    <p:sldLayoutId id="2147484082" r:id="rId6"/>
    <p:sldLayoutId id="2147484083" r:id="rId7"/>
    <p:sldLayoutId id="2147484084" r:id="rId8"/>
    <p:sldLayoutId id="2147484085" r:id="rId9"/>
    <p:sldLayoutId id="2147484086" r:id="rId10"/>
    <p:sldLayoutId id="214748408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www.bib-arch.org/bswb_BAR/indexBAR.html"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www.bib-arch.org/bswb_BAR/bswbbar2806abouttext.html" TargetMode="External"/><Relationship Id="rId5" Type="http://schemas.openxmlformats.org/officeDocument/2006/relationships/image" Target="../media/image9.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12.jpeg"/><Relationship Id="rId5" Type="http://schemas.openxmlformats.org/officeDocument/2006/relationships/hyperlink" Target="http://images.google.com/imgres?imgurl=www.ipgroup.com/sadigh/images/bible.jpg&amp;imgrefurl=http://www.ipgroup.com/sadigh/bible1.htm&amp;h=428&amp;w=390&amp;prev=/images?q=Biblical+artifacts&amp;svnum=10&amp;hl=en&amp;lr=&amp;ie=UTF-8&amp;oe=UTF-8" TargetMode="Externa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2.png"/><Relationship Id="rId7"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4.jpeg"/><Relationship Id="rId5" Type="http://schemas.openxmlformats.org/officeDocument/2006/relationships/hyperlink" Target="http://images.google.com/imgres?imgurl=www.bbcnet.edu/library/images/clipart/books3.jpg&amp;imgrefurl=http://www.bbcnet.edu/library/about/about.htm&amp;h=70&amp;w=107&amp;prev=/images?q=Biblical+artifacts&amp;start=20&amp;svnum=10&amp;hl=en&amp;lr=&amp;ie=UTF-8&amp;oe=UTF-8&amp;sa=N"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0.jpeg"/><Relationship Id="rId5" Type="http://schemas.openxmlformats.org/officeDocument/2006/relationships/hyperlink" Target="http://images.google.com/imgres?imgurl=www.clemusart.com/archive/pharaoh/rosetta/coloring/295a.gif&amp;imgrefurl=http://www.clemusart.com/archive/pharaoh/rosetta/coloring/color99.html&amp;h=174&amp;w=176&amp;prev=/images?q=rosetta+Stone&amp;start=100&amp;svnum=10&amp;hl=en&amp;lr=&amp;ie=UTF-8&amp;oe=UTF-8&amp;sa=N" TargetMode="Externa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openxmlformats.org/officeDocument/2006/relationships/hyperlink" Target="http://images.google.com/imgres?imgurl=www.bgst.edu.sg/realia/o17mid.jpg&amp;imgrefurl=http://www.bgst.edu.sg/realia/rosetta.htm&amp;h=-1&amp;w=-1&amp;prev=/images?q=rosetta+Stone&amp;start=80&amp;svnum=10&amp;hl=en&amp;lr=&amp;ie=UTF-8&amp;oe=UTF-8&amp;sa=N" TargetMode="External"/><Relationship Id="rId5" Type="http://schemas.openxmlformats.org/officeDocument/2006/relationships/image" Target="../media/image2.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civilization.ca/civil/egypt/images/writ03b.jpg" TargetMode="External"/><Relationship Id="rId1" Type="http://schemas.openxmlformats.org/officeDocument/2006/relationships/slideLayout" Target="../slideLayouts/slideLayout41.xml"/><Relationship Id="rId5" Type="http://schemas.openxmlformats.org/officeDocument/2006/relationships/image" Target="../media/image28.png"/><Relationship Id="rId4" Type="http://schemas.openxmlformats.org/officeDocument/2006/relationships/hyperlink" Target="http://www.civilization.ca/civil/egypt/images/writ12b.gi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1.xml"/></Relationships>
</file>

<file path=ppt/slides/_rels/slide31.xml.rels><?xml version="1.0" encoding="UTF-8" standalone="yes"?>
<Relationships xmlns="http://schemas.openxmlformats.org/package/2006/relationships"><Relationship Id="rId8" Type="http://schemas.openxmlformats.org/officeDocument/2006/relationships/hyperlink" Target="http://images.google.com/imgres?imgurl=icf-madison.org/library/image/478/front_thumb.jpg&amp;imgrefurl=http://www.icf-madison.org/library/booklist.php?page=1&amp;category=PR&amp;h=140&amp;w=106&amp;prev=/images?q=Biblical+Archaeology+Review&amp;start=20&amp;svnum=10&amp;hl=en&amp;lr=&amp;ie=UTF-8&amp;oe=UTF-8&amp;sa=N" TargetMode="External"/><Relationship Id="rId13" Type="http://schemas.openxmlformats.org/officeDocument/2006/relationships/image" Target="../media/image35.png"/><Relationship Id="rId3" Type="http://schemas.openxmlformats.org/officeDocument/2006/relationships/image" Target="../media/image16.emf"/><Relationship Id="rId7" Type="http://schemas.openxmlformats.org/officeDocument/2006/relationships/image" Target="../media/image31.jpeg"/><Relationship Id="rId12"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hyperlink" Target="http://images.google.com/imgres?imgurl=divinity.library.vanderbilt.edu/bibs/HB/barcover987.gif&amp;imgrefurl=http://divinity.library.vanderbilt.edu/bibs/HB/HBBib.html&amp;h=169&amp;w=130&amp;prev=/images?q=Biblical+Archaeology+Review&amp;start=20&amp;svnum=10&amp;hl=en&amp;lr=&amp;ie=UTF-8&amp;oe=UTF-8&amp;sa=N" TargetMode="External"/><Relationship Id="rId11" Type="http://schemas.openxmlformats.org/officeDocument/2006/relationships/image" Target="../media/image33.jpeg"/><Relationship Id="rId5" Type="http://schemas.openxmlformats.org/officeDocument/2006/relationships/image" Target="../media/image30.jpeg"/><Relationship Id="rId10" Type="http://schemas.openxmlformats.org/officeDocument/2006/relationships/hyperlink" Target="http://images.google.com/imgres?imgurl=www.valuemags.com/images/magazine/biblicalarchaeology.jpg&amp;imgrefurl=http://www.valuemags.com/home/details.asp?MagID=121&amp;h=120&amp;w=100&amp;prev=/images?q=Biblical+Archaeology+Review&amp;start=20&amp;svnum=10&amp;hl=en&amp;lr=&amp;ie=UTF-8&amp;oe=UTF-8&amp;sa=N" TargetMode="External"/><Relationship Id="rId4" Type="http://schemas.openxmlformats.org/officeDocument/2006/relationships/hyperlink" Target="http://images.google.com/imgres?imgurl=www.bacjrr.org/amazon/gifs/judaica/bar.jpg&amp;imgrefurl=http://www.bacjrr.org/amazon/judaica.htm&amp;h=150&amp;w=112&amp;prev=/images?q=Biblical+Archaeology+Review&amp;start=20&amp;svnum=10&amp;hl=en&amp;lr=&amp;ie=UTF-8&amp;oe=UTF-8&amp;sa=N" TargetMode="External"/><Relationship Id="rId9" Type="http://schemas.openxmlformats.org/officeDocument/2006/relationships/image" Target="../media/image32.jpeg"/><Relationship Id="rId1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5.emf"/></Relationships>
</file>

<file path=ppt/slides/_rels/slide34.xml.rels><?xml version="1.0" encoding="UTF-8" standalone="yes"?>
<Relationships xmlns="http://schemas.openxmlformats.org/package/2006/relationships"><Relationship Id="rId8" Type="http://schemas.openxmlformats.org/officeDocument/2006/relationships/hyperlink" Target="http://images.google.com/imgres?imgurl=www.bibarch.com/Images/5-d.jpg&amp;imgrefurl=http://www.bibarch.com/Concepts/pottery_chart.htm&amp;h=304&amp;w=389&amp;prev=/images?q=+site:www.bibarch.com+%22Pottery+Types%22&amp;svnum=10&amp;hl=en&amp;lr=&amp;ie=UTF-8&amp;oe=UTF-8" TargetMode="External"/><Relationship Id="rId13"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1.jpeg"/><Relationship Id="rId12" Type="http://schemas.openxmlformats.org/officeDocument/2006/relationships/hyperlink" Target="http://images.google.com/imgres?imgurl=www.bibarch.com/Images/4-e.jpg&amp;imgrefurl=http://www.bibarch.com/Concepts/pottery_chart.htm&amp;h=599&amp;w=407&amp;prev=/images?q=%22Pottery+Types%22&amp;svnum=10&amp;hl=en&amp;lr=&amp;ie=UTF-8&amp;oe=UTF-8"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hyperlink" Target="http://images.google.com/imgres?imgurl=www.bibarch.com/Images/4-b.jpg&amp;imgrefurl=http://www.bibarch.com/Concepts/pottery_chart.htm&amp;h=429&amp;w=509&amp;prev=/images?q=%22Pottery+Types%22&amp;svnum=10&amp;hl=en&amp;lr=&amp;ie=UTF-8&amp;oe=UTF-8&amp;sa=N" TargetMode="External"/><Relationship Id="rId11" Type="http://schemas.openxmlformats.org/officeDocument/2006/relationships/image" Target="../media/image43.jpeg"/><Relationship Id="rId5" Type="http://schemas.openxmlformats.org/officeDocument/2006/relationships/image" Target="../media/image40.jpeg"/><Relationship Id="rId10" Type="http://schemas.openxmlformats.org/officeDocument/2006/relationships/hyperlink" Target="http://images.google.com/imgres?imgurl=www.bibarch.com/Images/3-f.jpg&amp;imgrefurl=http://www.bibarch.com/Concepts/pottery_chart.htm&amp;h=549&amp;w=314&amp;prev=/images?q=%22Pottery+Types%22&amp;svnum=10&amp;hl=en&amp;lr=&amp;ie=UTF-8&amp;oe=UTF-8" TargetMode="External"/><Relationship Id="rId4" Type="http://schemas.openxmlformats.org/officeDocument/2006/relationships/hyperlink" Target="http://images.google.com/imgres?imgurl=www.bibarch.com/Images/3-a.jpg&amp;imgrefurl=http://www.bibarch.com/Concepts/pottery_chart.htm&amp;h=-1&amp;w=-1&amp;prev=/images?q=%22Pottery+Types%22&amp;svnum=10&amp;hl=en&amp;lr=&amp;ie=UTF-8&amp;oe=UTF-8&amp;sa=N" TargetMode="External"/><Relationship Id="rId9"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22.xml"/><Relationship Id="rId5" Type="http://schemas.openxmlformats.org/officeDocument/2006/relationships/image" Target="../media/image62.jpeg"/><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hyperlink" Target="http://images.google.com/imgres?imgurl=www.leakeyfoundation.org/images/t1_main_image.jpg&amp;imgrefurl=http://www.leakeyfoundation.org/travel/&amp;h=202&amp;w=406&amp;prev=/images?q=%22Excavation+Sites%22&amp;start=40&amp;svnum=10&amp;hl=en&amp;lr=&amp;ie=UTF-8&amp;oe=UTF-8&amp;sa=N"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3.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66.xml"/><Relationship Id="rId4" Type="http://schemas.openxmlformats.org/officeDocument/2006/relationships/image" Target="../media/image8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subTitle" idx="1"/>
          </p:nvPr>
        </p:nvSpPr>
        <p:spPr>
          <a:xfrm>
            <a:off x="1371600" y="4196680"/>
            <a:ext cx="6400800" cy="1752600"/>
          </a:xfrm>
        </p:spPr>
        <p:txBody>
          <a:bodyPr/>
          <a:lstStyle/>
          <a:p>
            <a:pPr eaLnBrk="1" hangingPunct="1">
              <a:buFont typeface="Wingdings" charset="0"/>
              <a:buNone/>
            </a:pPr>
            <a:r>
              <a:rPr lang="ar-JO" sz="4800" b="1" dirty="0">
                <a:latin typeface="Arial Narrow" charset="0"/>
                <a:ea typeface="ＭＳ Ｐゴシック" charset="0"/>
                <a:cs typeface="ＭＳ Ｐゴシック" charset="0"/>
              </a:rPr>
              <a:t>ما علاقة ذلك بك ؟</a:t>
            </a:r>
            <a:endParaRPr lang="en-US" sz="4800" b="1" dirty="0">
              <a:latin typeface="Arial Narrow" charset="0"/>
              <a:ea typeface="ＭＳ Ｐゴシック" charset="0"/>
              <a:cs typeface="ＭＳ Ｐゴシック" charset="0"/>
            </a:endParaRPr>
          </a:p>
        </p:txBody>
      </p:sp>
      <p:pic>
        <p:nvPicPr>
          <p:cNvPr id="58370" name="Picture 3" descr="j023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5" name="Rectangle 5"/>
          <p:cNvSpPr>
            <a:spLocks noGrp="1" noChangeArrowheads="1"/>
          </p:cNvSpPr>
          <p:nvPr>
            <p:ph type="ctrTitle"/>
          </p:nvPr>
        </p:nvSpPr>
        <p:spPr>
          <a:xfrm>
            <a:off x="685800" y="3002275"/>
            <a:ext cx="7772400" cy="1143000"/>
          </a:xfrm>
          <a:effectLst>
            <a:outerShdw blurRad="63500" dist="38099" dir="2700000" algn="ctr" rotWithShape="0">
              <a:schemeClr val="bg2">
                <a:alpha val="74998"/>
              </a:schemeClr>
            </a:outerShdw>
          </a:effectLst>
        </p:spPr>
        <p:txBody>
          <a:bodyPr/>
          <a:lstStyle/>
          <a:p>
            <a:pPr algn="ctr" eaLnBrk="1" hangingPunct="1">
              <a:defRPr/>
            </a:pPr>
            <a:r>
              <a:rPr lang="ar-JO" sz="8000" dirty="0">
                <a:latin typeface="Arial Narrow" charset="0"/>
                <a:ea typeface="ＭＳ Ｐゴシック" charset="0"/>
                <a:cs typeface="ＭＳ Ｐゴシック" charset="0"/>
              </a:rPr>
              <a:t>علم الآثار الكتابي</a:t>
            </a:r>
            <a:endParaRPr lang="en-US" sz="4800" dirty="0">
              <a:latin typeface="Arial Narrow"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C7D597AB-A461-0342-8EC0-609D080A6EEA}"/>
              </a:ext>
            </a:extLst>
          </p:cNvPr>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مؤسسة الدراسات اللاهوتية الأردنية</a:t>
            </a:r>
            <a:r>
              <a:rPr lang="en-US" sz="2000" b="1" kern="0" dirty="0">
                <a:solidFill>
                  <a:srgbClr val="FFFFFF"/>
                </a:solidFill>
                <a:effectLst>
                  <a:outerShdw blurRad="38100" dist="38100" dir="2700000" algn="tl">
                    <a:srgbClr val="000000"/>
                  </a:outerShdw>
                </a:effectLst>
                <a:latin typeface="Arial"/>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9/12</a:t>
            </a:r>
          </a:p>
        </p:txBody>
      </p:sp>
      <p:pic>
        <p:nvPicPr>
          <p:cNvPr id="7680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اهتفوا للرب </a:t>
            </a:r>
          </a:p>
          <a:p>
            <a:pPr algn="ctr" eaLnBrk="0" hangingPunct="0"/>
            <a:r>
              <a:rPr lang="ar-JO" sz="4000" b="1" dirty="0">
                <a:solidFill>
                  <a:srgbClr val="FFFFFF"/>
                </a:solidFill>
              </a:rPr>
              <a:t>كل الارض ترنم </a:t>
            </a:r>
          </a:p>
          <a:p>
            <a:pPr algn="ctr" eaLnBrk="0" hangingPunct="0"/>
            <a:r>
              <a:rPr lang="ar-JO" sz="4000" b="1" dirty="0">
                <a:solidFill>
                  <a:srgbClr val="FFFFFF"/>
                </a:solidFill>
              </a:rPr>
              <a:t>القوة والجلالة </a:t>
            </a:r>
          </a:p>
          <a:p>
            <a:pPr algn="ctr" eaLnBrk="0" hangingPunct="0"/>
            <a:r>
              <a:rPr lang="ar-JO" sz="4000" b="1" dirty="0">
                <a:solidFill>
                  <a:srgbClr val="FFFFFF"/>
                </a:solidFill>
              </a:rPr>
              <a:t>الحمد للملك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10/12</a:t>
            </a:r>
          </a:p>
        </p:txBody>
      </p:sp>
      <p:pic>
        <p:nvPicPr>
          <p:cNvPr id="788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33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الجبال تنحني </a:t>
            </a:r>
          </a:p>
          <a:p>
            <a:pPr algn="ctr" eaLnBrk="0" hangingPunct="0"/>
            <a:r>
              <a:rPr lang="ar-JO" sz="4000" b="1" dirty="0">
                <a:solidFill>
                  <a:srgbClr val="FFFFFF"/>
                </a:solidFill>
              </a:rPr>
              <a:t>وتزمجر البحار </a:t>
            </a:r>
          </a:p>
          <a:p>
            <a:pPr algn="ctr" eaLnBrk="0" hangingPunct="0"/>
            <a:r>
              <a:rPr lang="ar-JO" sz="4000" b="1" dirty="0">
                <a:solidFill>
                  <a:srgbClr val="FFFFFF"/>
                </a:solidFill>
              </a:rPr>
              <a:t>على صوت اسمك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11/12</a:t>
            </a:r>
          </a:p>
        </p:txBody>
      </p:sp>
      <p:pic>
        <p:nvPicPr>
          <p:cNvPr id="80898"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t>أنا أغني من الفرح </a:t>
            </a:r>
          </a:p>
          <a:p>
            <a:r>
              <a:rPr lang="ar-JO" dirty="0"/>
              <a:t>في عمل يديك </a:t>
            </a:r>
          </a:p>
          <a:p>
            <a:r>
              <a:rPr lang="ar-JO" dirty="0"/>
              <a:t>سأحبك إلى الأبد </a:t>
            </a:r>
          </a:p>
          <a:p>
            <a:r>
              <a:rPr lang="ar-JO" dirty="0"/>
              <a:t>سوف أقف إلى الأبد</a:t>
            </a:r>
            <a:endParaRPr lang="en-US"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12/12</a:t>
            </a:r>
          </a:p>
        </p:txBody>
      </p:sp>
      <p:pic>
        <p:nvPicPr>
          <p:cNvPr id="82946"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97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لا يوجد شيء لأقارنه</a:t>
            </a:r>
          </a:p>
          <a:p>
            <a:r>
              <a:rPr lang="ar-JO" dirty="0"/>
              <a:t>مع الوعد الذي أمتلكه فيك</a:t>
            </a:r>
            <a:endParaRPr lang="en-US" dirty="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3"/>
          <p:cNvSpPr>
            <a:spLocks noGrp="1" noChangeArrowheads="1"/>
          </p:cNvSpPr>
          <p:nvPr>
            <p:ph type="subTitle" idx="1"/>
          </p:nvPr>
        </p:nvSpPr>
        <p:spPr>
          <a:xfrm>
            <a:off x="1371600" y="4495800"/>
            <a:ext cx="6400800" cy="1752600"/>
          </a:xfrm>
        </p:spPr>
        <p:txBody>
          <a:bodyPr/>
          <a:lstStyle/>
          <a:p>
            <a:pPr eaLnBrk="1" hangingPunct="1">
              <a:buFont typeface="Wingdings" charset="0"/>
              <a:buNone/>
            </a:pPr>
            <a:r>
              <a:rPr lang="ar-JO" sz="3600" dirty="0">
                <a:latin typeface="Arial Narrow" charset="0"/>
                <a:ea typeface="ＭＳ Ｐゴシック" charset="0"/>
                <a:cs typeface="ＭＳ Ｐゴシック" charset="0"/>
              </a:rPr>
              <a:t>ما علاقة ذلك بك ؟</a:t>
            </a:r>
            <a:endParaRPr lang="en-US" sz="3600" dirty="0">
              <a:latin typeface="Arial Narrow" charset="0"/>
              <a:ea typeface="ＭＳ Ｐゴシック" charset="0"/>
              <a:cs typeface="ＭＳ Ｐゴシック" charset="0"/>
            </a:endParaRPr>
          </a:p>
        </p:txBody>
      </p:sp>
      <p:pic>
        <p:nvPicPr>
          <p:cNvPr id="87042" name="Picture 24" descr="j02324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0"/>
            <a:ext cx="3505200" cy="337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ctrTitle"/>
          </p:nvPr>
        </p:nvSpPr>
        <p:spPr>
          <a:xfrm>
            <a:off x="685800" y="2743200"/>
            <a:ext cx="7772400" cy="1143000"/>
          </a:xfrm>
          <a:effectLst>
            <a:outerShdw blurRad="63500" dist="38099" dir="2700000" algn="ctr" rotWithShape="0">
              <a:schemeClr val="bg2">
                <a:alpha val="74998"/>
              </a:schemeClr>
            </a:outerShdw>
          </a:effectLst>
        </p:spPr>
        <p:txBody>
          <a:bodyPr/>
          <a:lstStyle/>
          <a:p>
            <a:pPr algn="ctr" eaLnBrk="1" hangingPunct="1">
              <a:defRPr/>
            </a:pPr>
            <a:r>
              <a:rPr lang="ar-JO" sz="8000" dirty="0">
                <a:latin typeface="Arial Narrow" charset="0"/>
                <a:ea typeface="ＭＳ Ｐゴシック" charset="0"/>
                <a:cs typeface="ＭＳ Ｐゴシック" charset="0"/>
              </a:rPr>
              <a:t>علم الآثار الكتابي</a:t>
            </a:r>
            <a:endParaRPr lang="en-US" sz="4800" dirty="0">
              <a:latin typeface="Arial Narrow" charset="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bswbbar2806cover">
            <a:hlinkClick r:id="rId3"/>
          </p:cNvPr>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451644" y="1170296"/>
            <a:ext cx="3128963" cy="4114800"/>
          </a:xfrm>
        </p:spPr>
      </p:pic>
      <p:grpSp>
        <p:nvGrpSpPr>
          <p:cNvPr id="2" name="Group 1">
            <a:extLst>
              <a:ext uri="{FF2B5EF4-FFF2-40B4-BE49-F238E27FC236}">
                <a16:creationId xmlns:a16="http://schemas.microsoft.com/office/drawing/2014/main" id="{1CA546DF-E924-434D-9987-10AF8AAA155D}"/>
              </a:ext>
            </a:extLst>
          </p:cNvPr>
          <p:cNvGrpSpPr/>
          <p:nvPr/>
        </p:nvGrpSpPr>
        <p:grpSpPr>
          <a:xfrm>
            <a:off x="1907704" y="1981200"/>
            <a:ext cx="7239000" cy="4959350"/>
            <a:chOff x="1907704" y="1981200"/>
            <a:chExt cx="7239000" cy="4959350"/>
          </a:xfrm>
        </p:grpSpPr>
        <p:pic>
          <p:nvPicPr>
            <p:cNvPr id="62480" name="Picture 16" descr="bswbba2806sd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1981200"/>
              <a:ext cx="7239000" cy="495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5" name="Text Box 20"/>
            <p:cNvSpPr txBox="1">
              <a:spLocks noChangeArrowheads="1"/>
            </p:cNvSpPr>
            <p:nvPr/>
          </p:nvSpPr>
          <p:spPr bwMode="auto">
            <a:xfrm>
              <a:off x="7239000" y="3429000"/>
              <a:ext cx="1600200" cy="3170099"/>
            </a:xfrm>
            <a:prstGeom prst="rect">
              <a:avLst/>
            </a:prstGeom>
            <a:solidFill>
              <a:schemeClr val="bg2"/>
            </a:solidFill>
            <a:ln w="9525">
              <a:solidFill>
                <a:srgbClr val="E62B12"/>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latin typeface="Arial" charset="0"/>
                </a:rPr>
                <a:t>يعقوب </a:t>
              </a:r>
            </a:p>
            <a:p>
              <a:pPr algn="ctr" eaLnBrk="1" hangingPunct="1"/>
              <a:r>
                <a:rPr lang="ar-JO" sz="4000" b="1" dirty="0">
                  <a:latin typeface="Arial" charset="0"/>
                </a:rPr>
                <a:t>بن </a:t>
              </a:r>
            </a:p>
            <a:p>
              <a:pPr algn="ctr" eaLnBrk="1" hangingPunct="1"/>
              <a:r>
                <a:rPr lang="ar-JO" sz="4000" b="1" dirty="0">
                  <a:latin typeface="Arial" charset="0"/>
                </a:rPr>
                <a:t>يوسف </a:t>
              </a:r>
            </a:p>
            <a:p>
              <a:pPr algn="ctr" eaLnBrk="1" hangingPunct="1"/>
              <a:r>
                <a:rPr lang="ar-JO" sz="4000" b="1" dirty="0">
                  <a:latin typeface="Arial" charset="0"/>
                </a:rPr>
                <a:t>أخو </a:t>
              </a:r>
            </a:p>
            <a:p>
              <a:pPr algn="ctr" eaLnBrk="1" hangingPunct="1"/>
              <a:r>
                <a:rPr lang="ar-JO" sz="4000" b="1" dirty="0">
                  <a:latin typeface="Arial" charset="0"/>
                </a:rPr>
                <a:t>يسوع</a:t>
              </a:r>
              <a:endParaRPr lang="en-US" sz="4000" b="1" dirty="0">
                <a:latin typeface="Arial" charset="0"/>
              </a:endParaRPr>
            </a:p>
          </p:txBody>
        </p:sp>
        <p:sp>
          <p:nvSpPr>
            <p:cNvPr id="14" name="Text Box 20">
              <a:extLst>
                <a:ext uri="{FF2B5EF4-FFF2-40B4-BE49-F238E27FC236}">
                  <a16:creationId xmlns:a16="http://schemas.microsoft.com/office/drawing/2014/main" id="{C8F857F2-0743-214F-8333-6A8B02D0728C}"/>
                </a:ext>
              </a:extLst>
            </p:cNvPr>
            <p:cNvSpPr txBox="1">
              <a:spLocks noChangeArrowheads="1"/>
            </p:cNvSpPr>
            <p:nvPr/>
          </p:nvSpPr>
          <p:spPr bwMode="auto">
            <a:xfrm>
              <a:off x="6725358" y="2136329"/>
              <a:ext cx="2323315" cy="1077218"/>
            </a:xfrm>
            <a:prstGeom prst="rect">
              <a:avLst/>
            </a:prstGeom>
            <a:solidFill>
              <a:schemeClr val="bg2"/>
            </a:solidFill>
            <a:ln w="9525">
              <a:no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600" b="1" dirty="0">
                  <a:solidFill>
                    <a:srgbClr val="FED747"/>
                  </a:solidFill>
                  <a:latin typeface="Arial" charset="0"/>
                </a:rPr>
                <a:t>Earliest Archaeological Evidence of Jesus </a:t>
              </a:r>
            </a:p>
            <a:p>
              <a:pPr eaLnBrk="1" hangingPunct="1"/>
              <a:r>
                <a:rPr lang="en-US" sz="1600" b="1" dirty="0">
                  <a:solidFill>
                    <a:srgbClr val="FED747"/>
                  </a:solidFill>
                  <a:latin typeface="Arial" charset="0"/>
                </a:rPr>
                <a:t>Found in Jerusalem</a:t>
              </a:r>
            </a:p>
          </p:txBody>
        </p:sp>
      </p:grpSp>
      <p:sp>
        <p:nvSpPr>
          <p:cNvPr id="62466" name="Rectangle 2"/>
          <p:cNvSpPr>
            <a:spLocks noGrp="1" noChangeArrowheads="1"/>
          </p:cNvSpPr>
          <p:nvPr>
            <p:ph type="title"/>
          </p:nvPr>
        </p:nvSpPr>
        <p:spPr>
          <a:xfrm>
            <a:off x="533400" y="214290"/>
            <a:ext cx="7924800" cy="776310"/>
          </a:xfrm>
          <a:effectLst>
            <a:outerShdw blurRad="63500" dist="38099" dir="2700000" algn="ctr" rotWithShape="0">
              <a:schemeClr val="bg2">
                <a:alpha val="74998"/>
              </a:schemeClr>
            </a:outerShdw>
          </a:effectLst>
        </p:spPr>
        <p:txBody>
          <a:bodyPr/>
          <a:lstStyle/>
          <a:p>
            <a:pPr algn="ctr" eaLnBrk="1" hangingPunct="1">
              <a:defRPr/>
            </a:pPr>
            <a:r>
              <a:rPr lang="ar-JO" sz="3200" dirty="0">
                <a:latin typeface="Arial Narrow" charset="0"/>
                <a:ea typeface="ＭＳ Ｐゴシック" charset="0"/>
                <a:cs typeface="ＭＳ Ｐゴシック" charset="0"/>
              </a:rPr>
              <a:t>اكتشاف حديث مهم (بار تشرين ثاني/كانون أول 02) </a:t>
            </a:r>
            <a:endParaRPr lang="en-US" sz="3200" dirty="0">
              <a:latin typeface="Arial Narrow" charset="0"/>
              <a:ea typeface="ＭＳ Ｐゴシック" charset="0"/>
              <a:cs typeface="ＭＳ Ｐゴシック" charset="0"/>
            </a:endParaRPr>
          </a:p>
        </p:txBody>
      </p:sp>
      <p:grpSp>
        <p:nvGrpSpPr>
          <p:cNvPr id="89091" name="Group 13"/>
          <p:cNvGrpSpPr>
            <a:grpSpLocks/>
          </p:cNvGrpSpPr>
          <p:nvPr/>
        </p:nvGrpSpPr>
        <p:grpSpPr bwMode="auto">
          <a:xfrm>
            <a:off x="1943100" y="2263775"/>
            <a:ext cx="5257800" cy="2697163"/>
            <a:chOff x="0" y="0"/>
            <a:chExt cx="3312" cy="1699"/>
          </a:xfrm>
        </p:grpSpPr>
        <p:sp>
          <p:nvSpPr>
            <p:cNvPr id="89097" name="Rectangle 8"/>
            <p:cNvSpPr>
              <a:spLocks noChangeArrowheads="1"/>
            </p:cNvSpPr>
            <p:nvPr/>
          </p:nvSpPr>
          <p:spPr bwMode="auto">
            <a:xfrm>
              <a:off x="0" y="0"/>
              <a:ext cx="3312"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grpSp>
          <p:nvGrpSpPr>
            <p:cNvPr id="89098" name="Group 12"/>
            <p:cNvGrpSpPr>
              <a:grpSpLocks/>
            </p:cNvGrpSpPr>
            <p:nvPr/>
          </p:nvGrpSpPr>
          <p:grpSpPr bwMode="auto">
            <a:xfrm>
              <a:off x="0" y="0"/>
              <a:ext cx="1186" cy="1699"/>
              <a:chOff x="-58" y="0"/>
              <a:chExt cx="1186" cy="1699"/>
            </a:xfrm>
          </p:grpSpPr>
          <p:sp>
            <p:nvSpPr>
              <p:cNvPr id="89099" name="Rectangle 9"/>
              <p:cNvSpPr>
                <a:spLocks noChangeArrowheads="1"/>
              </p:cNvSpPr>
              <p:nvPr/>
            </p:nvSpPr>
            <p:spPr bwMode="auto">
              <a:xfrm>
                <a:off x="0" y="0"/>
                <a:ext cx="1128" cy="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hlinkClick r:id="rId6"/>
                  </a:rPr>
                  <a:t>  </a:t>
                </a:r>
                <a:r>
                  <a:rPr lang="en-US" sz="12300">
                    <a:latin typeface="Arial Narrow" charset="0"/>
                  </a:rPr>
                  <a:t> </a:t>
                </a:r>
                <a:r>
                  <a:rPr lang="en-US">
                    <a:latin typeface="Arial Narrow" charset="0"/>
                  </a:rPr>
                  <a:t>                    </a:t>
                </a:r>
              </a:p>
            </p:txBody>
          </p:sp>
          <p:sp>
            <p:nvSpPr>
              <p:cNvPr id="89100" name="Rectangle 11"/>
              <p:cNvSpPr>
                <a:spLocks noChangeArrowheads="1"/>
              </p:cNvSpPr>
              <p:nvPr/>
            </p:nvSpPr>
            <p:spPr bwMode="auto">
              <a:xfrm>
                <a:off x="-58" y="259"/>
                <a:ext cx="11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atin typeface="Arial Narrow" charset="0"/>
                  </a:rPr>
                  <a:t> </a:t>
                </a:r>
              </a:p>
            </p:txBody>
          </p:sp>
        </p:grpSp>
      </p:grpSp>
      <p:sp>
        <p:nvSpPr>
          <p:cNvPr id="62482" name="Text Box 18"/>
          <p:cNvSpPr txBox="1">
            <a:spLocks noChangeArrowheads="1"/>
          </p:cNvSpPr>
          <p:nvPr/>
        </p:nvSpPr>
        <p:spPr bwMode="auto">
          <a:xfrm>
            <a:off x="2133600" y="5694347"/>
            <a:ext cx="3200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dirty="0"/>
              <a:t>هذه أول إشارة إلى يسوع خارج الكتاب المقدس</a:t>
            </a:r>
            <a:endParaRPr lang="en-US" dirty="0"/>
          </a:p>
        </p:txBody>
      </p:sp>
      <p:sp>
        <p:nvSpPr>
          <p:cNvPr id="89096" name="Text Box 22"/>
          <p:cNvSpPr txBox="1">
            <a:spLocks noChangeArrowheads="1"/>
          </p:cNvSpPr>
          <p:nvPr/>
        </p:nvSpPr>
        <p:spPr bwMode="auto">
          <a:xfrm>
            <a:off x="8274050" y="76200"/>
            <a:ext cx="7713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205أ</a:t>
            </a:r>
            <a:endParaRPr lang="en-US" dirty="0">
              <a:latin typeface="Arial" panose="020B0604020202020204" pitchFamily="34" charset="0"/>
              <a:cs typeface="Arial" panose="020B0604020202020204" pitchFamily="34" charset="0"/>
            </a:endParaRPr>
          </a:p>
        </p:txBody>
      </p:sp>
      <p:sp>
        <p:nvSpPr>
          <p:cNvPr id="62483" name="Text Box 19"/>
          <p:cNvSpPr txBox="1">
            <a:spLocks noChangeArrowheads="1"/>
          </p:cNvSpPr>
          <p:nvPr/>
        </p:nvSpPr>
        <p:spPr bwMode="auto">
          <a:xfrm rot="-582935">
            <a:off x="-62536" y="1987512"/>
            <a:ext cx="7286286" cy="3785652"/>
          </a:xfrm>
          <a:prstGeom prst="rect">
            <a:avLst/>
          </a:prstGeom>
          <a:noFill/>
          <a:ln w="9525">
            <a:noFill/>
            <a:miter lim="800000"/>
            <a:headEnd/>
            <a:tailEnd/>
          </a:ln>
          <a:effectLst>
            <a:outerShdw blurRad="63500" dist="107763" dir="2700000" algn="ctr" rotWithShape="0">
              <a:schemeClr val="bg2">
                <a:alpha val="74998"/>
              </a:schemeClr>
            </a:outerShdw>
          </a:effectLst>
        </p:spPr>
        <p:txBody>
          <a:bodyPr wrap="square">
            <a:spAutoFit/>
          </a:bodyPr>
          <a:lstStyle/>
          <a:p>
            <a:pPr algn="ctr">
              <a:defRPr/>
            </a:pPr>
            <a:r>
              <a:rPr lang="ar-JO" sz="8000" b="1" dirty="0">
                <a:effectLst>
                  <a:glow rad="228600">
                    <a:schemeClr val="bg2">
                      <a:alpha val="90000"/>
                    </a:schemeClr>
                  </a:glow>
                </a:effectLst>
              </a:rPr>
              <a:t>اعتبرته سلطة الآثار الإسرائيلية مزوراً (حزيران 2003)</a:t>
            </a:r>
            <a:endParaRPr lang="en-US" sz="8000" b="1" dirty="0">
              <a:effectLst>
                <a:glow rad="228600">
                  <a:schemeClr val="bg2">
                    <a:alpha val="90000"/>
                  </a:schemeClr>
                </a:glow>
              </a:effectLst>
              <a:latin typeface="Stencil" pitchFamily="-111"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248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5" presetClass="entr" presetSubtype="0" fill="hold" grpId="0" nodeType="clickEffect">
                                  <p:stCondLst>
                                    <p:cond delay="0"/>
                                  </p:stCondLst>
                                  <p:childTnLst>
                                    <p:set>
                                      <p:cBhvr>
                                        <p:cTn id="15" dur="1" fill="hold">
                                          <p:stCondLst>
                                            <p:cond delay="0"/>
                                          </p:stCondLst>
                                        </p:cTn>
                                        <p:tgtEl>
                                          <p:spTgt spid="62483"/>
                                        </p:tgtEl>
                                        <p:attrNameLst>
                                          <p:attrName>style.visibility</p:attrName>
                                        </p:attrNameLst>
                                      </p:cBhvr>
                                      <p:to>
                                        <p:strVal val="visible"/>
                                      </p:to>
                                    </p:set>
                                    <p:anim calcmode="lin" valueType="num">
                                      <p:cBhvr>
                                        <p:cTn id="16" dur="1000" fill="hold"/>
                                        <p:tgtEl>
                                          <p:spTgt spid="62483"/>
                                        </p:tgtEl>
                                        <p:attrNameLst>
                                          <p:attrName>ppt_w</p:attrName>
                                        </p:attrNameLst>
                                      </p:cBhvr>
                                      <p:tavLst>
                                        <p:tav tm="0">
                                          <p:val>
                                            <p:fltVal val="0"/>
                                          </p:val>
                                        </p:tav>
                                        <p:tav tm="100000">
                                          <p:val>
                                            <p:strVal val="#ppt_w"/>
                                          </p:val>
                                        </p:tav>
                                      </p:tavLst>
                                    </p:anim>
                                    <p:anim calcmode="lin" valueType="num">
                                      <p:cBhvr>
                                        <p:cTn id="17" dur="1000" fill="hold"/>
                                        <p:tgtEl>
                                          <p:spTgt spid="62483"/>
                                        </p:tgtEl>
                                        <p:attrNameLst>
                                          <p:attrName>ppt_h</p:attrName>
                                        </p:attrNameLst>
                                      </p:cBhvr>
                                      <p:tavLst>
                                        <p:tav tm="0">
                                          <p:val>
                                            <p:fltVal val="0"/>
                                          </p:val>
                                        </p:tav>
                                        <p:tav tm="100000">
                                          <p:val>
                                            <p:strVal val="#ppt_h"/>
                                          </p:val>
                                        </p:tav>
                                      </p:tavLst>
                                    </p:anim>
                                    <p:anim calcmode="lin" valueType="num">
                                      <p:cBhvr>
                                        <p:cTn id="18" dur="1000" fill="hold"/>
                                        <p:tgtEl>
                                          <p:spTgt spid="62483"/>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6248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609600" y="228600"/>
            <a:ext cx="2819400" cy="1981200"/>
          </a:xfrm>
          <a:effectLst>
            <a:outerShdw blurRad="63500" dist="38099" dir="2700000" algn="ctr" rotWithShape="0">
              <a:schemeClr val="bg2">
                <a:alpha val="74998"/>
              </a:schemeClr>
            </a:outerShdw>
          </a:effectLst>
        </p:spPr>
        <p:txBody>
          <a:bodyPr/>
          <a:lstStyle/>
          <a:p>
            <a:pPr algn="ctr" eaLnBrk="1" hangingPunct="1">
              <a:defRPr/>
            </a:pPr>
            <a:r>
              <a:rPr lang="ar-JO" sz="4800" b="1" dirty="0">
                <a:ea typeface="+mj-ea"/>
                <a:cs typeface="+mj-cs"/>
              </a:rPr>
              <a:t>صندوق عظام قيافا</a:t>
            </a:r>
            <a:br>
              <a:rPr lang="en-US" sz="4800" b="1" dirty="0">
                <a:ea typeface="+mj-ea"/>
                <a:cs typeface="+mj-cs"/>
              </a:rPr>
            </a:br>
            <a:r>
              <a:rPr lang="en-US" sz="2400" b="1" dirty="0">
                <a:ea typeface="+mj-ea"/>
                <a:cs typeface="+mj-cs"/>
              </a:rPr>
              <a:t>(</a:t>
            </a:r>
            <a:r>
              <a:rPr lang="en-US" sz="2400" b="1" i="1" dirty="0">
                <a:ea typeface="+mj-ea"/>
                <a:cs typeface="+mj-cs"/>
              </a:rPr>
              <a:t>BAR</a:t>
            </a:r>
            <a:r>
              <a:rPr lang="en-US" sz="2400" b="1" dirty="0">
                <a:ea typeface="+mj-ea"/>
                <a:cs typeface="+mj-cs"/>
              </a:rPr>
              <a:t> </a:t>
            </a:r>
            <a:r>
              <a:rPr lang="ar-JO" sz="2400" b="1" dirty="0">
                <a:ea typeface="+mj-ea"/>
                <a:cs typeface="+mj-cs"/>
              </a:rPr>
              <a:t>أيلول/تشرين 1 1992</a:t>
            </a:r>
            <a:r>
              <a:rPr lang="en-US" sz="2400" b="1" dirty="0">
                <a:ea typeface="+mj-ea"/>
                <a:cs typeface="+mj-cs"/>
              </a:rPr>
              <a:t>)</a:t>
            </a:r>
          </a:p>
        </p:txBody>
      </p:sp>
      <p:sp>
        <p:nvSpPr>
          <p:cNvPr id="124931" name="Rectangle 3"/>
          <p:cNvSpPr>
            <a:spLocks noGrp="1" noChangeArrowheads="1"/>
          </p:cNvSpPr>
          <p:nvPr>
            <p:ph type="body" idx="1"/>
          </p:nvPr>
        </p:nvSpPr>
        <p:spPr>
          <a:xfrm>
            <a:off x="685800" y="3068960"/>
            <a:ext cx="2743200" cy="3255640"/>
          </a:xfrm>
        </p:spPr>
        <p:txBody>
          <a:bodyPr/>
          <a:lstStyle/>
          <a:p>
            <a:pPr algn="r" rtl="1" eaLnBrk="1" hangingPunct="1">
              <a:lnSpc>
                <a:spcPct val="90000"/>
              </a:lnSpc>
              <a:buNone/>
              <a:defRPr/>
            </a:pPr>
            <a:endParaRPr lang="en-US" b="1" dirty="0">
              <a:effectLst>
                <a:glow rad="101600">
                  <a:schemeClr val="bg2">
                    <a:alpha val="75000"/>
                  </a:schemeClr>
                </a:glow>
              </a:effectLst>
              <a:ea typeface="+mn-ea"/>
              <a:cs typeface="+mn-cs"/>
            </a:endParaRPr>
          </a:p>
          <a:p>
            <a:pPr algn="r" rtl="1" eaLnBrk="1" hangingPunct="1">
              <a:lnSpc>
                <a:spcPct val="90000"/>
              </a:lnSpc>
              <a:buFont typeface="Wingdings" pitchFamily="-111" charset="2"/>
              <a:buBlip>
                <a:blip r:embed="rId3"/>
              </a:buBlip>
              <a:defRPr/>
            </a:pPr>
            <a:r>
              <a:rPr lang="ar-JO" b="1" dirty="0">
                <a:effectLst>
                  <a:glow rad="101600">
                    <a:schemeClr val="bg2">
                      <a:alpha val="75000"/>
                    </a:schemeClr>
                  </a:glow>
                </a:effectLst>
                <a:ea typeface="+mn-ea"/>
                <a:cs typeface="+mn-cs"/>
              </a:rPr>
              <a:t>قبل هذا الإكتشاف لم يكن هناك أي دليل على وجوده خارج الكتاب المقدس</a:t>
            </a:r>
            <a:endParaRPr lang="en-US" b="1" dirty="0">
              <a:effectLst>
                <a:glow rad="101600">
                  <a:schemeClr val="bg2">
                    <a:alpha val="75000"/>
                  </a:schemeClr>
                </a:glow>
              </a:effectLst>
              <a:ea typeface="+mn-ea"/>
              <a:cs typeface="+mn-cs"/>
            </a:endParaRPr>
          </a:p>
        </p:txBody>
      </p:sp>
      <p:pic>
        <p:nvPicPr>
          <p:cNvPr id="124932" name="Picture 4" descr="Caiaphas Ossuary"/>
          <p:cNvPicPr>
            <a:picLocks noChangeAspect="1" noChangeArrowheads="1"/>
          </p:cNvPicPr>
          <p:nvPr/>
        </p:nvPicPr>
        <p:blipFill>
          <a:blip r:embed="rId4"/>
          <a:srcRect/>
          <a:stretch>
            <a:fillRect/>
          </a:stretch>
        </p:blipFill>
        <p:spPr bwMode="auto">
          <a:xfrm>
            <a:off x="3430588" y="0"/>
            <a:ext cx="5713412" cy="6858000"/>
          </a:xfrm>
          <a:prstGeom prst="rect">
            <a:avLst/>
          </a:prstGeom>
          <a:noFill/>
          <a:effectLst>
            <a:outerShdw blurRad="63500" dist="38099" dir="2700000" algn="ctr" rotWithShape="0">
              <a:schemeClr val="bg2">
                <a:alpha val="74998"/>
              </a:scheme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ما هو علم الآثار ؟</a:t>
            </a:r>
            <a:endParaRPr lang="en-US" dirty="0">
              <a:ea typeface="+mj-ea"/>
              <a:cs typeface="+mj-cs"/>
            </a:endParaRPr>
          </a:p>
        </p:txBody>
      </p:sp>
      <p:sp>
        <p:nvSpPr>
          <p:cNvPr id="63491" name="Rectangle 3"/>
          <p:cNvSpPr>
            <a:spLocks noGrp="1" noChangeArrowheads="1"/>
          </p:cNvSpPr>
          <p:nvPr>
            <p:ph type="body" sz="half" idx="1"/>
          </p:nvPr>
        </p:nvSpPr>
        <p:spPr>
          <a:xfrm>
            <a:off x="685800" y="1981200"/>
            <a:ext cx="7772400" cy="4114800"/>
          </a:xfrm>
        </p:spPr>
        <p:txBody>
          <a:bodyPr/>
          <a:lstStyle/>
          <a:p>
            <a:pPr marL="609600" indent="-6096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الكلمة نفسها</a:t>
            </a:r>
            <a:endParaRPr lang="en-US" b="1" dirty="0">
              <a:effectLst>
                <a:outerShdw blurRad="50800" dist="101600" dir="2700000" algn="tl" rotWithShape="0">
                  <a:srgbClr val="000000">
                    <a:alpha val="80000"/>
                  </a:srgbClr>
                </a:outerShdw>
              </a:effectLst>
              <a:latin typeface="Arial Narrow" charset="0"/>
              <a:ea typeface="ＭＳ Ｐゴシック"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rPr>
              <a:t>الكلمة اليونانية : تعني كلمة قديمة</a:t>
            </a:r>
            <a:endParaRPr lang="ar-JO" altLang="ja-JP" b="1" dirty="0">
              <a:effectLst>
                <a:outerShdw blurRad="50800" dist="101600" dir="2700000" algn="tl" rotWithShape="0">
                  <a:srgbClr val="000000">
                    <a:alpha val="80000"/>
                  </a:srgbClr>
                </a:outerShdw>
              </a:effectLst>
              <a:latin typeface="Arial Narrow" charset="0"/>
              <a:ea typeface="ＭＳ Ｐゴシック"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rPr>
              <a:t>علم الآثار = كلمات قديمة</a:t>
            </a:r>
            <a:endParaRPr lang="en-US" b="1" dirty="0">
              <a:effectLst>
                <a:outerShdw blurRad="50800" dist="101600" dir="2700000" algn="tl" rotWithShape="0">
                  <a:srgbClr val="000000">
                    <a:alpha val="80000"/>
                  </a:srgbClr>
                </a:outerShdw>
              </a:effectLst>
              <a:latin typeface="Arial Narrow" charset="0"/>
              <a:ea typeface="ＭＳ Ｐゴシック" charset="0"/>
            </a:endParaRPr>
          </a:p>
          <a:p>
            <a:pPr marL="609600" indent="-6096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ＭＳ Ｐゴシック" charset="0"/>
                <a:cs typeface="ＭＳ Ｐゴシック" charset="0"/>
              </a:rPr>
              <a:t>بعض التعريفات :</a:t>
            </a:r>
            <a:endParaRPr lang="en-US" altLang="zh-CN" b="1" dirty="0">
              <a:effectLst>
                <a:outerShdw blurRad="50800" dist="101600" dir="2700000" algn="tl" rotWithShape="0">
                  <a:srgbClr val="000000">
                    <a:alpha val="80000"/>
                  </a:srgbClr>
                </a:outerShdw>
              </a:effectLst>
              <a:latin typeface="Arial Narrow" charset="0"/>
              <a:ea typeface="SimSun" charset="0"/>
              <a:cs typeface="SimSun" charset="0"/>
            </a:endParaRPr>
          </a:p>
          <a:p>
            <a:pPr marL="990600" lvl="1" indent="-533400" algn="r" rtl="1" eaLnBrk="1" hangingPunct="1">
              <a:lnSpc>
                <a:spcPct val="80000"/>
              </a:lnSpc>
              <a:defRPr/>
            </a:pPr>
            <a:r>
              <a:rPr lang="ar-JO" altLang="zh-CN" b="1" dirty="0">
                <a:effectLst>
                  <a:outerShdw blurRad="50800" dist="101600" dir="2700000" algn="tl" rotWithShape="0">
                    <a:srgbClr val="000000">
                      <a:alpha val="80000"/>
                    </a:srgbClr>
                  </a:outerShdw>
                </a:effectLst>
                <a:latin typeface="Arial Narrow" charset="0"/>
                <a:ea typeface="SimSun" charset="0"/>
                <a:cs typeface="SimSun" charset="0"/>
              </a:rPr>
              <a:t>علم أو دراسة التاريخ من خلال </a:t>
            </a:r>
            <a:r>
              <a:rPr lang="ar-JO" altLang="zh-CN" b="1" dirty="0">
                <a:solidFill>
                  <a:srgbClr val="FFFF00"/>
                </a:solidFill>
                <a:effectLst>
                  <a:outerShdw blurRad="50800" dist="101600" dir="2700000" algn="tl" rotWithShape="0">
                    <a:srgbClr val="000000">
                      <a:alpha val="80000"/>
                    </a:srgbClr>
                  </a:outerShdw>
                </a:effectLst>
                <a:latin typeface="Arial Narrow" charset="0"/>
                <a:ea typeface="SimSun" charset="0"/>
                <a:cs typeface="SimSun" charset="0"/>
              </a:rPr>
              <a:t>بقايا</a:t>
            </a:r>
            <a:r>
              <a:rPr lang="ar-JO" altLang="zh-CN" b="1" dirty="0">
                <a:effectLst>
                  <a:outerShdw blurRad="50800" dist="101600" dir="2700000" algn="tl" rotWithShape="0">
                    <a:srgbClr val="000000">
                      <a:alpha val="80000"/>
                    </a:srgbClr>
                  </a:outerShdw>
                </a:effectLst>
                <a:latin typeface="Arial Narrow" charset="0"/>
                <a:ea typeface="SimSun" charset="0"/>
                <a:cs typeface="SimSun" charset="0"/>
              </a:rPr>
              <a:t> الثقافات البشرية المبكرة كما هي مكتشفة من خلال الحفريات النظامية (فنك و واجنال)</a:t>
            </a:r>
            <a:endParaRPr lang="en-US" altLang="zh-CN" b="1" dirty="0">
              <a:effectLst>
                <a:outerShdw blurRad="50800" dist="101600" dir="2700000" algn="tl" rotWithShape="0">
                  <a:srgbClr val="000000">
                    <a:alpha val="80000"/>
                  </a:srgbClr>
                </a:outerShdw>
              </a:effectLst>
              <a:latin typeface="Arial Narrow" charset="0"/>
              <a:ea typeface="SimSun" charset="0"/>
              <a:cs typeface="SimSun" charset="0"/>
            </a:endParaRPr>
          </a:p>
          <a:p>
            <a:pPr marL="990600" lvl="1" indent="-533400" algn="r" rtl="1" eaLnBrk="1" hangingPunct="1">
              <a:lnSpc>
                <a:spcPct val="80000"/>
              </a:lnSpc>
              <a:defRPr/>
            </a:pPr>
            <a:r>
              <a:rPr lang="ar-JO" b="1" dirty="0">
                <a:effectLst>
                  <a:outerShdw blurRad="50800" dist="101600" dir="2700000" algn="tl" rotWithShape="0">
                    <a:srgbClr val="000000">
                      <a:alpha val="80000"/>
                    </a:srgbClr>
                  </a:outerShdw>
                </a:effectLst>
                <a:latin typeface="Arial Narrow" charset="0"/>
                <a:ea typeface="SimSun" charset="0"/>
              </a:rPr>
              <a:t>الدرساة العلمية للبقايا المادية (مثل </a:t>
            </a:r>
            <a:r>
              <a:rPr lang="ar-JO" b="1" dirty="0">
                <a:solidFill>
                  <a:srgbClr val="FFFF00"/>
                </a:solidFill>
                <a:effectLst>
                  <a:outerShdw blurRad="50800" dist="101600" dir="2700000" algn="tl" rotWithShape="0">
                    <a:srgbClr val="000000">
                      <a:alpha val="80000"/>
                    </a:srgbClr>
                  </a:outerShdw>
                </a:effectLst>
                <a:latin typeface="Arial Narrow" charset="0"/>
                <a:ea typeface="SimSun" charset="0"/>
              </a:rPr>
              <a:t>الآثار الأحفورية و التحف و الآثار</a:t>
            </a:r>
            <a:r>
              <a:rPr lang="ar-JO" b="1" dirty="0">
                <a:effectLst>
                  <a:outerShdw blurRad="50800" dist="101600" dir="2700000" algn="tl" rotWithShape="0">
                    <a:srgbClr val="000000">
                      <a:alpha val="80000"/>
                    </a:srgbClr>
                  </a:outerShdw>
                </a:effectLst>
                <a:latin typeface="Arial Narrow" charset="0"/>
                <a:ea typeface="SimSun" charset="0"/>
              </a:rPr>
              <a:t>) لحياة و نشاطات البشر القدماء (ويبستر) </a:t>
            </a:r>
            <a:endParaRPr lang="en-US" b="1" dirty="0">
              <a:effectLst>
                <a:outerShdw blurRad="50800" dist="101600" dir="2700000" algn="tl" rotWithShape="0">
                  <a:srgbClr val="000000">
                    <a:alpha val="80000"/>
                  </a:srgbClr>
                </a:outerShdw>
              </a:effectLst>
              <a:latin typeface="Arial Narrow" charset="0"/>
              <a:ea typeface="ＭＳ Ｐゴシック" charset="0"/>
            </a:endParaRPr>
          </a:p>
        </p:txBody>
      </p:sp>
      <p:pic>
        <p:nvPicPr>
          <p:cNvPr id="63492" name="Picture 4" descr="j015810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8400" y="457200"/>
            <a:ext cx="1820863" cy="995363"/>
          </a:xfrm>
          <a:effectLst>
            <a:outerShdw blurRad="63500" dist="38099" dir="2700000" algn="ctr" rotWithShape="0">
              <a:schemeClr val="bg2">
                <a:alpha val="74997"/>
              </a:schemeClr>
            </a:outerShdw>
          </a:effectLst>
        </p:spPr>
      </p:pic>
      <p:sp>
        <p:nvSpPr>
          <p:cNvPr id="6" name="Text Box 12">
            <a:extLst>
              <a:ext uri="{FF2B5EF4-FFF2-40B4-BE49-F238E27FC236}">
                <a16:creationId xmlns:a16="http://schemas.microsoft.com/office/drawing/2014/main" id="{CF3ABAB7-3580-8C4C-B43F-5B6EAE066AF0}"/>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49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49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ما هو علم الآثار </a:t>
            </a:r>
            <a:r>
              <a:rPr lang="ar-JO" b="1" dirty="0">
                <a:ea typeface="+mj-ea"/>
                <a:cs typeface="+mj-cs"/>
              </a:rPr>
              <a:t>الكتابي</a:t>
            </a:r>
            <a:r>
              <a:rPr lang="ar-JO" dirty="0">
                <a:ea typeface="+mj-ea"/>
                <a:cs typeface="+mj-cs"/>
              </a:rPr>
              <a:t> ؟</a:t>
            </a:r>
            <a:endParaRPr lang="en-US" dirty="0">
              <a:ea typeface="+mj-ea"/>
              <a:cs typeface="+mj-cs"/>
            </a:endParaRPr>
          </a:p>
        </p:txBody>
      </p:sp>
      <p:sp>
        <p:nvSpPr>
          <p:cNvPr id="64515" name="Rectangle 3"/>
          <p:cNvSpPr>
            <a:spLocks noGrp="1" noChangeArrowheads="1"/>
          </p:cNvSpPr>
          <p:nvPr>
            <p:ph type="body" idx="1"/>
          </p:nvPr>
        </p:nvSpPr>
        <p:spPr>
          <a:xfrm>
            <a:off x="0" y="2133600"/>
            <a:ext cx="9123040" cy="4724400"/>
          </a:xfrm>
          <a:effectLst>
            <a:outerShdw blurRad="63500" dist="38099" dir="2700000" algn="ctr" rotWithShape="0">
              <a:schemeClr val="bg2">
                <a:alpha val="74998"/>
              </a:schemeClr>
            </a:outerShdw>
          </a:effectLst>
        </p:spPr>
        <p:txBody>
          <a:bodyPr/>
          <a:lstStyle/>
          <a:p>
            <a:pPr marL="609600" indent="-211138" algn="ctr" eaLnBrk="1" hangingPunct="1">
              <a:lnSpc>
                <a:spcPct val="80000"/>
              </a:lnSpc>
              <a:buNone/>
              <a:defRPr/>
            </a:pPr>
            <a:r>
              <a:rPr lang="ar-JO" sz="4000" dirty="0"/>
              <a:t>يختار علم الآثار الكتابي تلك البقايا المادية لفلسطين والدول المجاورة لها والتي تتعلق بالفترة والسرد الكتابيين . وتشمل هذه بقايا المباني والفنون والنقوش وكل قطعة أثرية تساعد على فهم تاريخ وحياة وعادات العبرانيين وأولئك الذين اتصلوا بهم و أثروا عليهم مثل المصريين والفينيقيين والسوريين والآشوريين والبابليين . . </a:t>
            </a:r>
          </a:p>
          <a:p>
            <a:pPr marL="609600" indent="-211138" algn="ctr" eaLnBrk="1" hangingPunct="1">
              <a:lnSpc>
                <a:spcPct val="80000"/>
              </a:lnSpc>
              <a:buNone/>
              <a:defRPr/>
            </a:pPr>
            <a:endParaRPr lang="ar-JO" altLang="zh-CN" sz="4000" b="1" dirty="0">
              <a:latin typeface="Arial Narrow" charset="0"/>
              <a:ea typeface="SimSun" charset="0"/>
              <a:cs typeface="SimSun" charset="0"/>
            </a:endParaRPr>
          </a:p>
          <a:p>
            <a:pPr marL="609600" indent="-211138" algn="ctr" eaLnBrk="1" hangingPunct="1">
              <a:lnSpc>
                <a:spcPct val="80000"/>
              </a:lnSpc>
              <a:buNone/>
              <a:defRPr/>
            </a:pPr>
            <a:br>
              <a:rPr lang="en-US" altLang="zh-CN" sz="1800" b="1" dirty="0">
                <a:latin typeface="Arial Narrow" charset="0"/>
                <a:ea typeface="SimSun" charset="0"/>
                <a:cs typeface="SimSun" charset="0"/>
              </a:rPr>
            </a:br>
            <a:r>
              <a:rPr lang="ar-JO" sz="1800" b="1" dirty="0">
                <a:latin typeface="Arial Narrow" charset="0"/>
                <a:ea typeface="SimSun" charset="0"/>
                <a:cs typeface="ＭＳ Ｐゴシック" charset="0"/>
              </a:rPr>
              <a:t>د. ج. وايزمان، علم الآثار، قاموس الكتاب المقدس، الطبعة الثانية (ويتون: تندل، 1982)، 70</a:t>
            </a:r>
            <a:endParaRPr lang="en-US" sz="1800" b="1" dirty="0">
              <a:latin typeface="Arial Narrow" charset="0"/>
              <a:ea typeface="ＭＳ Ｐゴシック" charset="0"/>
              <a:cs typeface="ＭＳ Ｐゴシック" charset="0"/>
            </a:endParaRPr>
          </a:p>
        </p:txBody>
      </p:sp>
      <p:sp>
        <p:nvSpPr>
          <p:cNvPr id="64517" name="Text Box 5"/>
          <p:cNvSpPr txBox="1">
            <a:spLocks noChangeArrowheads="1"/>
          </p:cNvSpPr>
          <p:nvPr/>
        </p:nvSpPr>
        <p:spPr bwMode="auto">
          <a:xfrm>
            <a:off x="835025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1/12</a:t>
            </a:r>
          </a:p>
        </p:txBody>
      </p:sp>
      <p:pic>
        <p:nvPicPr>
          <p:cNvPr id="60418"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ar-JO" sz="4000" b="1" dirty="0">
                <a:solidFill>
                  <a:srgbClr val="FFFFFF"/>
                </a:solidFill>
              </a:rPr>
              <a:t>يا يسوع مخلصي </a:t>
            </a:r>
          </a:p>
          <a:p>
            <a:pPr algn="ctr" eaLnBrk="0" hangingPunct="0">
              <a:defRPr/>
            </a:pPr>
            <a:r>
              <a:rPr lang="ar-JO" sz="4000" b="1" dirty="0">
                <a:solidFill>
                  <a:srgbClr val="FFFFFF"/>
                </a:solidFill>
              </a:rPr>
              <a:t>يا رب ليس مثلك </a:t>
            </a:r>
          </a:p>
          <a:p>
            <a:pPr algn="ctr" eaLnBrk="0" hangingPunct="0">
              <a:defRPr/>
            </a:pPr>
            <a:r>
              <a:rPr lang="ar-JO" sz="4000" b="1" dirty="0">
                <a:solidFill>
                  <a:srgbClr val="FFFFFF"/>
                </a:solidFill>
              </a:rPr>
              <a:t>كل أيامي أريد أن أثني </a:t>
            </a:r>
          </a:p>
          <a:p>
            <a:pPr algn="ctr" eaLnBrk="0" hangingPunct="0">
              <a:defRPr/>
            </a:pPr>
            <a:r>
              <a:rPr lang="ar-JO" sz="4000" b="1" dirty="0">
                <a:solidFill>
                  <a:srgbClr val="FFFFFF"/>
                </a:solidFill>
              </a:rPr>
              <a:t>على عجائب حبك العظيم</a:t>
            </a:r>
            <a:endParaRPr lang="en-US" sz="4000" b="1" dirty="0">
              <a:solidFill>
                <a:srgbClr val="FFFFFF"/>
              </a:solidFill>
              <a:latin typeface="Arial Bold" charset="0"/>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332656"/>
            <a:ext cx="7772400"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مصطلحات أثرية</a:t>
            </a:r>
            <a:endParaRPr lang="en-US" dirty="0">
              <a:ea typeface="+mj-ea"/>
              <a:cs typeface="+mj-cs"/>
            </a:endParaRPr>
          </a:p>
        </p:txBody>
      </p:sp>
      <p:sp>
        <p:nvSpPr>
          <p:cNvPr id="66563" name="Rectangle 3"/>
          <p:cNvSpPr>
            <a:spLocks noGrp="1" noChangeArrowheads="1"/>
          </p:cNvSpPr>
          <p:nvPr>
            <p:ph type="body" sz="half" idx="1"/>
          </p:nvPr>
        </p:nvSpPr>
        <p:spPr>
          <a:xfrm>
            <a:off x="685800" y="1551856"/>
            <a:ext cx="5257800" cy="1752600"/>
          </a:xfrm>
        </p:spPr>
        <p:txBody>
          <a:bodyPr/>
          <a:lstStyle/>
          <a:p>
            <a:pPr algn="r" rtl="1" eaLnBrk="1" hangingPunct="1">
              <a:buFont typeface="Wingdings" pitchFamily="-111" charset="2"/>
              <a:buBlip>
                <a:blip r:embed="rId3"/>
              </a:buBlip>
              <a:defRPr/>
            </a:pPr>
            <a:r>
              <a:rPr lang="ar-JO" b="1" dirty="0">
                <a:effectLst>
                  <a:outerShdw blurRad="50800" dist="38100" dir="2700000" algn="tl" rotWithShape="0">
                    <a:srgbClr val="000000">
                      <a:alpha val="43000"/>
                    </a:srgbClr>
                  </a:outerShdw>
                </a:effectLst>
                <a:ea typeface="+mn-ea"/>
                <a:cs typeface="+mn-cs"/>
              </a:rPr>
              <a:t>تصنيف الأشياء</a:t>
            </a:r>
            <a:endParaRPr lang="en-US" b="1" dirty="0">
              <a:effectLst>
                <a:outerShdw blurRad="50800" dist="38100" dir="2700000" algn="tl" rotWithShape="0">
                  <a:srgbClr val="000000">
                    <a:alpha val="43000"/>
                  </a:srgbClr>
                </a:outerShdw>
              </a:effectLst>
              <a:ea typeface="+mn-ea"/>
              <a:cs typeface="+mn-cs"/>
            </a:endParaRPr>
          </a:p>
          <a:p>
            <a:pPr lvl="1" algn="r" rtl="1" eaLnBrk="1" hangingPunct="1">
              <a:buFont typeface="Wingdings" pitchFamily="-111" charset="2"/>
              <a:buBlip>
                <a:blip r:embed="rId4"/>
              </a:buBlip>
              <a:defRPr/>
            </a:pPr>
            <a:r>
              <a:rPr lang="ar-JO" b="1" dirty="0">
                <a:effectLst>
                  <a:outerShdw blurRad="50800" dist="38100" dir="2700000" algn="tl" rotWithShape="0">
                    <a:srgbClr val="000000">
                      <a:alpha val="43000"/>
                    </a:srgbClr>
                  </a:outerShdw>
                </a:effectLst>
              </a:rPr>
              <a:t>المصنوعات (مثل مصباح هيرودس)</a:t>
            </a:r>
            <a:endParaRPr lang="en-US" b="1" dirty="0">
              <a:effectLst>
                <a:outerShdw blurRad="50800" dist="38100" dir="2700000" algn="tl" rotWithShape="0">
                  <a:srgbClr val="000000">
                    <a:alpha val="43000"/>
                  </a:srgbClr>
                </a:outerShdw>
              </a:effectLst>
            </a:endParaRPr>
          </a:p>
          <a:p>
            <a:pPr lvl="1" algn="r" rtl="1" eaLnBrk="1" hangingPunct="1">
              <a:defRPr/>
            </a:pPr>
            <a:r>
              <a:rPr lang="ar-JO" b="1" dirty="0">
                <a:effectLst>
                  <a:outerShdw blurRad="50800" dist="38100" dir="2700000" algn="tl" rotWithShape="0">
                    <a:srgbClr val="000000">
                      <a:alpha val="43000"/>
                    </a:srgbClr>
                  </a:outerShdw>
                </a:effectLst>
              </a:rPr>
              <a:t>الكتابات المنقوشة</a:t>
            </a:r>
            <a:endParaRPr lang="en-US" b="1" dirty="0">
              <a:effectLst>
                <a:outerShdw blurRad="50800" dist="38100" dir="2700000" algn="tl" rotWithShape="0">
                  <a:srgbClr val="000000">
                    <a:alpha val="43000"/>
                  </a:srgbClr>
                </a:outerShdw>
              </a:effectLst>
            </a:endParaRPr>
          </a:p>
        </p:txBody>
      </p:sp>
      <p:pic>
        <p:nvPicPr>
          <p:cNvPr id="66567" name="Picture 7" descr="bible">
            <a:hlinkClick r:id="rId5"/>
          </p:cNvPr>
          <p:cNvPicPr>
            <a:picLocks noGrp="1" noChangeAspect="1" noChangeArrowheads="1"/>
          </p:cNvPicPr>
          <p:nvPr>
            <p:ph sz="quarter" idx="3"/>
          </p:nvPr>
        </p:nvPicPr>
        <p:blipFill>
          <a:blip r:embed="rId6"/>
          <a:srcRect/>
          <a:stretch>
            <a:fillRect/>
          </a:stretch>
        </p:blipFill>
        <p:spPr>
          <a:xfrm>
            <a:off x="5943600" y="527050"/>
            <a:ext cx="2871788" cy="3130550"/>
          </a:xfrm>
          <a:effectLst>
            <a:outerShdw blurRad="63500" dist="38099" dir="2700000" algn="ctr" rotWithShape="0">
              <a:schemeClr val="bg2">
                <a:alpha val="74998"/>
              </a:schemeClr>
            </a:outerShdw>
          </a:effectLst>
        </p:spPr>
      </p:pic>
      <p:pic>
        <p:nvPicPr>
          <p:cNvPr id="66570" name="Picture 10" descr="Black_Obelisk_1"/>
          <p:cNvPicPr>
            <a:picLocks noChangeAspect="1" noChangeArrowheads="1"/>
          </p:cNvPicPr>
          <p:nvPr/>
        </p:nvPicPr>
        <p:blipFill>
          <a:blip r:embed="rId7"/>
          <a:srcRect/>
          <a:stretch>
            <a:fillRect/>
          </a:stretch>
        </p:blipFill>
        <p:spPr bwMode="auto">
          <a:xfrm>
            <a:off x="677855" y="2780928"/>
            <a:ext cx="2219332" cy="39751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66571" name="Text Box 11"/>
          <p:cNvSpPr txBox="1">
            <a:spLocks noChangeArrowheads="1"/>
          </p:cNvSpPr>
          <p:nvPr/>
        </p:nvSpPr>
        <p:spPr bwMode="auto">
          <a:xfrm>
            <a:off x="2897187" y="6165304"/>
            <a:ext cx="3124200" cy="523220"/>
          </a:xfrm>
          <a:prstGeom prst="rect">
            <a:avLst/>
          </a:prstGeom>
          <a:noFill/>
          <a:ln w="9525">
            <a:noFill/>
            <a:miter lim="800000"/>
            <a:headEnd/>
            <a:tailEnd/>
          </a:ln>
          <a:effectLst/>
        </p:spPr>
        <p:txBody>
          <a:bodyPr>
            <a:spAutoFit/>
          </a:bodyPr>
          <a:lstStyle/>
          <a:p>
            <a:pPr algn="ctr">
              <a:spcBef>
                <a:spcPct val="50000"/>
              </a:spcBef>
              <a:defRPr/>
            </a:pPr>
            <a:r>
              <a:rPr lang="ar-JO" sz="2800" b="1" dirty="0">
                <a:effectLst>
                  <a:outerShdw blurRad="50800" dist="38100" dir="2700000" algn="tl" rotWithShape="0">
                    <a:srgbClr val="000000">
                      <a:alpha val="43000"/>
                    </a:srgbClr>
                  </a:outerShdw>
                </a:effectLst>
                <a:latin typeface="Arial"/>
                <a:ea typeface="+mn-ea"/>
                <a:cs typeface="Arial"/>
              </a:rPr>
              <a:t>مسلة شلمنأصر السوداء</a:t>
            </a:r>
            <a:endParaRPr lang="en-US" sz="2800" b="1" dirty="0">
              <a:effectLst>
                <a:outerShdw blurRad="50800" dist="38100" dir="2700000" algn="tl" rotWithShape="0">
                  <a:srgbClr val="000000">
                    <a:alpha val="43000"/>
                  </a:srgbClr>
                </a:outerShdw>
              </a:effectLst>
              <a:latin typeface="Arial"/>
              <a:ea typeface="+mn-ea"/>
              <a:cs typeface="Arial"/>
            </a:endParaRPr>
          </a:p>
        </p:txBody>
      </p:sp>
      <p:sp>
        <p:nvSpPr>
          <p:cNvPr id="66572" name="Text Box 12"/>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196</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dissolve">
                                      <p:cBhvr>
                                        <p:cTn id="7" dur="500"/>
                                        <p:tgtEl>
                                          <p:spTgt spid="66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dissolve">
                                      <p:cBhvr>
                                        <p:cTn id="12" dur="500"/>
                                        <p:tgtEl>
                                          <p:spTgt spid="6656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6567"/>
                                        </p:tgtEl>
                                        <p:attrNameLst>
                                          <p:attrName>style.visibility</p:attrName>
                                        </p:attrNameLst>
                                      </p:cBhvr>
                                      <p:to>
                                        <p:strVal val="visible"/>
                                      </p:to>
                                    </p:set>
                                    <p:animEffect transition="in" filter="dissolve">
                                      <p:cBhvr>
                                        <p:cTn id="15" dur="500"/>
                                        <p:tgtEl>
                                          <p:spTgt spid="6656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nodeType="clickEffect">
                                  <p:stCondLst>
                                    <p:cond delay="0"/>
                                  </p:stCondLst>
                                  <p:childTnLst>
                                    <p:set>
                                      <p:cBhvr>
                                        <p:cTn id="19" dur="1" fill="hold">
                                          <p:stCondLst>
                                            <p:cond delay="0"/>
                                          </p:stCondLst>
                                        </p:cTn>
                                        <p:tgtEl>
                                          <p:spTgt spid="66563">
                                            <p:txEl>
                                              <p:pRg st="2" end="2"/>
                                            </p:txEl>
                                          </p:spTgt>
                                        </p:tgtEl>
                                        <p:attrNameLst>
                                          <p:attrName>style.visibility</p:attrName>
                                        </p:attrNameLst>
                                      </p:cBhvr>
                                      <p:to>
                                        <p:strVal val="visible"/>
                                      </p:to>
                                    </p:set>
                                    <p:animEffect transition="in" filter="dissolve">
                                      <p:cBhvr>
                                        <p:cTn id="20" dur="500"/>
                                        <p:tgtEl>
                                          <p:spTgt spid="6656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6570"/>
                                        </p:tgtEl>
                                        <p:attrNameLst>
                                          <p:attrName>style.visibility</p:attrName>
                                        </p:attrNameLst>
                                      </p:cBhvr>
                                      <p:to>
                                        <p:strVal val="visible"/>
                                      </p:to>
                                    </p:set>
                                    <p:animEffect transition="in" filter="dissolve">
                                      <p:cBhvr>
                                        <p:cTn id="25" dur="500"/>
                                        <p:tgtEl>
                                          <p:spTgt spid="66570"/>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6571"/>
                                        </p:tgtEl>
                                        <p:attrNameLst>
                                          <p:attrName>style.visibility</p:attrName>
                                        </p:attrNameLst>
                                      </p:cBhvr>
                                      <p:to>
                                        <p:strVal val="visible"/>
                                      </p:to>
                                    </p:set>
                                    <p:animEffect transition="in" filter="dissolve">
                                      <p:cBhvr>
                                        <p:cTn id="28" dur="500"/>
                                        <p:tgtEl>
                                          <p:spTgt spid="66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685800" y="228600"/>
            <a:ext cx="7772400"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مصطلحات أثرية</a:t>
            </a:r>
            <a:endParaRPr lang="en-US" dirty="0">
              <a:ea typeface="+mj-ea"/>
              <a:cs typeface="+mj-cs"/>
            </a:endParaRPr>
          </a:p>
        </p:txBody>
      </p:sp>
      <p:sp>
        <p:nvSpPr>
          <p:cNvPr id="71683" name="Rectangle 3"/>
          <p:cNvSpPr>
            <a:spLocks noGrp="1" noChangeArrowheads="1"/>
          </p:cNvSpPr>
          <p:nvPr>
            <p:ph type="body" sz="half" idx="1"/>
          </p:nvPr>
        </p:nvSpPr>
        <p:spPr>
          <a:xfrm>
            <a:off x="533400" y="6019800"/>
            <a:ext cx="8153400" cy="838200"/>
          </a:xfrm>
        </p:spPr>
        <p:txBody>
          <a:bodyPr/>
          <a:lstStyle/>
          <a:p>
            <a:pPr marL="0" indent="0" algn="ctr" eaLnBrk="1" hangingPunct="1">
              <a:buNone/>
              <a:defRPr/>
            </a:pPr>
            <a:r>
              <a:rPr lang="ar-JO" sz="2400" b="1" i="1" dirty="0"/>
              <a:t>رسم تخطيطي لحكاية فلسطينية قديمة توضح طرق التنقيب ومستويات (طبقات) الاحتلال</a:t>
            </a:r>
            <a:endParaRPr lang="en-US" sz="2400" b="1" i="1" dirty="0">
              <a:effectLst>
                <a:outerShdw blurRad="50800" dist="38100" dir="2700000" algn="tl" rotWithShape="0">
                  <a:srgbClr val="000000">
                    <a:alpha val="43000"/>
                  </a:srgbClr>
                </a:outerShdw>
              </a:effectLst>
              <a:latin typeface="Arial Narrow" charset="0"/>
              <a:ea typeface="ＭＳ Ｐゴシック" charset="0"/>
              <a:cs typeface="ＭＳ Ｐゴシック" charset="0"/>
            </a:endParaRPr>
          </a:p>
        </p:txBody>
      </p:sp>
      <p:sp>
        <p:nvSpPr>
          <p:cNvPr id="71685" name="Rectangle 5"/>
          <p:cNvSpPr>
            <a:spLocks noChangeArrowheads="1"/>
          </p:cNvSpPr>
          <p:nvPr/>
        </p:nvSpPr>
        <p:spPr bwMode="auto">
          <a:xfrm>
            <a:off x="685800" y="1412875"/>
            <a:ext cx="6981825" cy="1828800"/>
          </a:xfrm>
          <a:prstGeom prst="rect">
            <a:avLst/>
          </a:prstGeom>
          <a:noFill/>
          <a:ln w="9525">
            <a:noFill/>
            <a:miter lim="800000"/>
            <a:headEnd/>
            <a:tailEnd/>
          </a:ln>
          <a:effectLst/>
        </p:spPr>
        <p:txBody>
          <a:bodyPr/>
          <a:lstStyle/>
          <a:p>
            <a:pPr marL="342900" indent="-342900" algn="r" rtl="1">
              <a:spcBef>
                <a:spcPct val="20000"/>
              </a:spcBef>
              <a:buClr>
                <a:schemeClr val="accent2"/>
              </a:buClr>
              <a:buSzPct val="80000"/>
              <a:buFont typeface="Wingdings" pitchFamily="-111" charset="2"/>
              <a:buBlip>
                <a:blip r:embed="rId3"/>
              </a:buBlip>
              <a:defRPr/>
            </a:pPr>
            <a:r>
              <a:rPr lang="ar-JO" sz="3600" b="1" dirty="0">
                <a:effectLst>
                  <a:outerShdw blurRad="50800" dist="38100" dir="2700000" algn="tl" rotWithShape="0">
                    <a:srgbClr val="000000">
                      <a:alpha val="43000"/>
                    </a:srgbClr>
                  </a:outerShdw>
                </a:effectLst>
                <a:latin typeface="Arial Narrow" pitchFamily="-111" charset="0"/>
                <a:ea typeface="+mn-ea"/>
                <a:cs typeface="+mn-cs"/>
              </a:rPr>
              <a:t>مصطلحات التنقيب</a:t>
            </a:r>
            <a:endParaRPr lang="en-US" sz="3600" b="1" dirty="0">
              <a:effectLst>
                <a:outerShdw blurRad="50800" dist="38100" dir="2700000" algn="tl" rotWithShape="0">
                  <a:srgbClr val="000000">
                    <a:alpha val="43000"/>
                  </a:srgbClr>
                </a:outerShdw>
              </a:effectLst>
              <a:latin typeface="Arial Narrow" pitchFamily="-111" charset="0"/>
              <a:ea typeface="+mn-ea"/>
              <a:cs typeface="+mn-cs"/>
            </a:endParaRPr>
          </a:p>
          <a:p>
            <a:pPr marL="742950" lvl="1" indent="-285750" algn="r" rtl="1">
              <a:spcBef>
                <a:spcPct val="20000"/>
              </a:spcBef>
              <a:buClr>
                <a:schemeClr val="accent1"/>
              </a:buClr>
              <a:buSzPct val="75000"/>
              <a:buFont typeface="Wingdings" pitchFamily="-111" charset="2"/>
              <a:buBlip>
                <a:blip r:embed="rId4"/>
              </a:buBlip>
              <a:defRPr/>
            </a:pPr>
            <a:r>
              <a:rPr lang="ar-JO"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الإخبار</a:t>
            </a:r>
            <a:endPar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endParaRPr>
          </a:p>
          <a:p>
            <a:pPr marL="742950" lvl="1" indent="-285750" algn="r" rtl="1">
              <a:spcBef>
                <a:spcPct val="20000"/>
              </a:spcBef>
              <a:buClr>
                <a:schemeClr val="accent1"/>
              </a:buClr>
              <a:buSzPct val="75000"/>
              <a:buFont typeface="Wingdings" pitchFamily="-111" charset="2"/>
              <a:buBlip>
                <a:blip r:embed="rId4"/>
              </a:buBlip>
              <a:defRPr/>
            </a:pPr>
            <a:r>
              <a:rPr lang="ar-JO"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rPr>
              <a:t>الطبقات</a:t>
            </a:r>
            <a:endParaRPr lang="en-US" sz="3200" b="1" dirty="0">
              <a:effectLst>
                <a:outerShdw blurRad="50800" dist="38100" dir="2700000" algn="tl" rotWithShape="0">
                  <a:srgbClr val="000000">
                    <a:alpha val="43000"/>
                  </a:srgbClr>
                </a:outerShdw>
              </a:effectLst>
              <a:latin typeface="Arial Narrow" pitchFamily="-111" charset="0"/>
              <a:ea typeface="ＭＳ Ｐゴシック" pitchFamily="-111" charset="-128"/>
              <a:cs typeface="+mn-cs"/>
            </a:endParaRPr>
          </a:p>
        </p:txBody>
      </p:sp>
      <p:sp>
        <p:nvSpPr>
          <p:cNvPr id="71694" name="Text Box 14"/>
          <p:cNvSpPr txBox="1">
            <a:spLocks noChangeArrowheads="1"/>
          </p:cNvSpPr>
          <p:nvPr/>
        </p:nvSpPr>
        <p:spPr bwMode="auto">
          <a:xfrm>
            <a:off x="6096000" y="533400"/>
            <a:ext cx="281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endParaRPr lang="en-US">
              <a:latin typeface="Times New Roman" pitchFamily="-111" charset="0"/>
              <a:ea typeface="+mn-ea"/>
              <a:cs typeface="+mn-cs"/>
            </a:endParaRPr>
          </a:p>
        </p:txBody>
      </p:sp>
      <p:pic>
        <p:nvPicPr>
          <p:cNvPr id="71696" name="Picture 16" descr="books3">
            <a:hlinkClick r:id="rId5"/>
          </p:cNvPr>
          <p:cNvPicPr>
            <a:picLocks noChangeAspect="1" noChangeArrowheads="1"/>
          </p:cNvPicPr>
          <p:nvPr/>
        </p:nvPicPr>
        <p:blipFill>
          <a:blip r:embed="rId6"/>
          <a:srcRect/>
          <a:stretch>
            <a:fillRect/>
          </a:stretch>
        </p:blipFill>
        <p:spPr bwMode="auto">
          <a:xfrm>
            <a:off x="6172200" y="442913"/>
            <a:ext cx="1905000" cy="1057261"/>
          </a:xfrm>
          <a:prstGeom prst="rect">
            <a:avLst/>
          </a:prstGeom>
          <a:noFill/>
          <a:effectLst>
            <a:outerShdw blurRad="63500" dist="38099" dir="2700000" algn="ctr" rotWithShape="0">
              <a:schemeClr val="bg2">
                <a:alpha val="74998"/>
              </a:schemeClr>
            </a:outerShdw>
          </a:effectLst>
        </p:spPr>
      </p:pic>
      <p:graphicFrame>
        <p:nvGraphicFramePr>
          <p:cNvPr id="99335" name="Object 2"/>
          <p:cNvGraphicFramePr>
            <a:graphicFrameLocks noGrp="1" noChangeAspect="1"/>
          </p:cNvGraphicFramePr>
          <p:nvPr>
            <p:ph sz="half" idx="2"/>
          </p:nvPr>
        </p:nvGraphicFramePr>
        <p:xfrm>
          <a:off x="533400" y="3259138"/>
          <a:ext cx="8610600" cy="2763837"/>
        </p:xfrm>
        <a:graphic>
          <a:graphicData uri="http://schemas.openxmlformats.org/presentationml/2006/ole">
            <mc:AlternateContent xmlns:mc="http://schemas.openxmlformats.org/markup-compatibility/2006">
              <mc:Choice xmlns:v="urn:schemas-microsoft-com:vml" Requires="v">
                <p:oleObj name="Document" r:id="rId7" imgW="5677560" imgH="1810080" progId="Word.Document.8">
                  <p:embed/>
                </p:oleObj>
              </mc:Choice>
              <mc:Fallback>
                <p:oleObj name="Document" r:id="rId7" imgW="5677560" imgH="1810080" progId="Word.Document.8">
                  <p:embed/>
                  <p:pic>
                    <p:nvPicPr>
                      <p:cNvPr id="0" name="Picture 50"/>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3259138"/>
                        <a:ext cx="8610600" cy="2763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 Box 12">
            <a:extLst>
              <a:ext uri="{FF2B5EF4-FFF2-40B4-BE49-F238E27FC236}">
                <a16:creationId xmlns:a16="http://schemas.microsoft.com/office/drawing/2014/main" id="{D77504F0-F17D-0048-9755-68DE3C1BC691}"/>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199</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685">
                                            <p:txEl>
                                              <p:pRg st="0" end="0"/>
                                            </p:txEl>
                                          </p:spTgt>
                                        </p:tgtEl>
                                        <p:attrNameLst>
                                          <p:attrName>style.visibility</p:attrName>
                                        </p:attrNameLst>
                                      </p:cBhvr>
                                      <p:to>
                                        <p:strVal val="visible"/>
                                      </p:to>
                                    </p:set>
                                    <p:animEffect transition="in" filter="dissolve">
                                      <p:cBhvr>
                                        <p:cTn id="7" dur="500"/>
                                        <p:tgtEl>
                                          <p:spTgt spid="716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1685">
                                            <p:txEl>
                                              <p:pRg st="1" end="1"/>
                                            </p:txEl>
                                          </p:spTgt>
                                        </p:tgtEl>
                                        <p:attrNameLst>
                                          <p:attrName>style.visibility</p:attrName>
                                        </p:attrNameLst>
                                      </p:cBhvr>
                                      <p:to>
                                        <p:strVal val="visible"/>
                                      </p:to>
                                    </p:set>
                                    <p:animEffect transition="in" filter="dissolve">
                                      <p:cBhvr>
                                        <p:cTn id="12" dur="500"/>
                                        <p:tgtEl>
                                          <p:spTgt spid="716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1685">
                                            <p:txEl>
                                              <p:pRg st="2" end="2"/>
                                            </p:txEl>
                                          </p:spTgt>
                                        </p:tgtEl>
                                        <p:attrNameLst>
                                          <p:attrName>style.visibility</p:attrName>
                                        </p:attrNameLst>
                                      </p:cBhvr>
                                      <p:to>
                                        <p:strVal val="visible"/>
                                      </p:to>
                                    </p:set>
                                    <p:animEffect transition="in" filter="dissolve">
                                      <p:cBhvr>
                                        <p:cTn id="17" dur="500"/>
                                        <p:tgtEl>
                                          <p:spTgt spid="716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تاريخ علم الآثار الكتابي</a:t>
            </a:r>
            <a:endParaRPr lang="en-US" dirty="0">
              <a:ea typeface="+mj-ea"/>
              <a:cs typeface="+mj-cs"/>
            </a:endParaRPr>
          </a:p>
        </p:txBody>
      </p:sp>
      <p:sp>
        <p:nvSpPr>
          <p:cNvPr id="75779" name="Rectangle 3"/>
          <p:cNvSpPr>
            <a:spLocks noGrp="1" noChangeArrowheads="1"/>
          </p:cNvSpPr>
          <p:nvPr>
            <p:ph type="body" sz="half" idx="1"/>
          </p:nvPr>
        </p:nvSpPr>
        <p:spPr>
          <a:xfrm>
            <a:off x="685800" y="1981200"/>
            <a:ext cx="8153400" cy="434340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sz="3600" dirty="0">
                <a:solidFill>
                  <a:srgbClr val="FF99CC"/>
                </a:solidFill>
                <a:ea typeface="+mn-ea"/>
                <a:cs typeface="+mn-cs"/>
              </a:rPr>
              <a:t>الصدفة</a:t>
            </a:r>
            <a:r>
              <a:rPr lang="ar-JO" sz="3600" dirty="0">
                <a:ea typeface="+mn-ea"/>
                <a:cs typeface="+mn-cs"/>
              </a:rPr>
              <a:t> : اكتشاف حجر رشيد (1799)</a:t>
            </a:r>
            <a:endParaRPr lang="en-US" sz="3600" dirty="0">
              <a:ea typeface="+mn-ea"/>
              <a:cs typeface="+mn-cs"/>
            </a:endParaRPr>
          </a:p>
        </p:txBody>
      </p:sp>
      <p:pic>
        <p:nvPicPr>
          <p:cNvPr id="75780" name="Picture 4" descr="j024045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010400" y="381000"/>
            <a:ext cx="1809750" cy="1346200"/>
          </a:xfrm>
          <a:effectLst>
            <a:outerShdw blurRad="63500" dist="38099" dir="2700000" algn="ctr" rotWithShape="0">
              <a:schemeClr val="bg2">
                <a:alpha val="74997"/>
              </a:schemeClr>
            </a:outerShdw>
          </a:effectLst>
        </p:spPr>
      </p:pic>
      <p:sp>
        <p:nvSpPr>
          <p:cNvPr id="6" name="Text Box 12">
            <a:extLst>
              <a:ext uri="{FF2B5EF4-FFF2-40B4-BE49-F238E27FC236}">
                <a16:creationId xmlns:a16="http://schemas.microsoft.com/office/drawing/2014/main" id="{51D7966A-B322-7A45-BCDE-B06F26E83E64}"/>
              </a:ext>
            </a:extLst>
          </p:cNvPr>
          <p:cNvSpPr txBox="1">
            <a:spLocks noChangeArrowheads="1"/>
          </p:cNvSpPr>
          <p:nvPr/>
        </p:nvSpPr>
        <p:spPr bwMode="auto">
          <a:xfrm>
            <a:off x="8350250"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197</a:t>
            </a:r>
            <a:endParaRPr lang="en-US" dirty="0">
              <a:latin typeface="Arial" panose="020B0604020202020204" pitchFamily="34" charset="0"/>
              <a:cs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12" descr="rosetta_stone"/>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0"/>
            <a:ext cx="5651500" cy="6629400"/>
          </a:xfrm>
          <a:noFill/>
        </p:spPr>
      </p:pic>
      <p:sp>
        <p:nvSpPr>
          <p:cNvPr id="143362" name="Text Box 13"/>
          <p:cNvSpPr txBox="1">
            <a:spLocks noChangeArrowheads="1"/>
          </p:cNvSpPr>
          <p:nvPr/>
        </p:nvSpPr>
        <p:spPr bwMode="auto">
          <a:xfrm>
            <a:off x="5795963" y="1692275"/>
            <a:ext cx="3424237"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hangingPunct="1">
              <a:spcBef>
                <a:spcPct val="50000"/>
              </a:spcBef>
              <a:defRPr/>
            </a:pPr>
            <a:r>
              <a:rPr lang="ar-JO" sz="2800" b="1" dirty="0"/>
              <a:t>كان حجر رشيد فريدًا من نوعه حيث نقشت عليه ثلاث لغات تروي نفس القصة. كانت اللغات الديموطيقية واليونانية والهيروغليفية</a:t>
            </a:r>
            <a:endParaRPr kumimoji="0" lang="en-US" altLang="en-US" sz="28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143363" name="Rectangle 5"/>
          <p:cNvSpPr>
            <a:spLocks noGrp="1" noChangeArrowheads="1"/>
          </p:cNvSpPr>
          <p:nvPr>
            <p:ph type="title"/>
          </p:nvPr>
        </p:nvSpPr>
        <p:spPr>
          <a:xfrm>
            <a:off x="3810000" y="503238"/>
            <a:ext cx="5105400" cy="792162"/>
          </a:xfrm>
          <a:solidFill>
            <a:schemeClr val="bg1"/>
          </a:solidFill>
        </p:spPr>
        <p:txBody>
          <a:bodyPr/>
          <a:lstStyle/>
          <a:p>
            <a:pPr eaLnBrk="1" hangingPunct="1"/>
            <a:r>
              <a:rPr lang="ar-JO" altLang="en-US" dirty="0">
                <a:ea typeface="ＭＳ Ｐゴシック" pitchFamily="34" charset="-128"/>
              </a:rPr>
              <a:t>حجر رشيد</a:t>
            </a:r>
            <a:endParaRPr lang="en-US" altLang="en-US" dirty="0">
              <a:ea typeface="ＭＳ Ｐゴシック" pitchFamily="34" charset="-128"/>
            </a:endParaRPr>
          </a:p>
        </p:txBody>
      </p:sp>
      <p:sp>
        <p:nvSpPr>
          <p:cNvPr id="143364" name="TextBox 6"/>
          <p:cNvSpPr txBox="1">
            <a:spLocks noChangeArrowheads="1"/>
          </p:cNvSpPr>
          <p:nvPr/>
        </p:nvSpPr>
        <p:spPr bwMode="auto">
          <a:xfrm>
            <a:off x="8286776" y="0"/>
            <a:ext cx="9461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87س</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081335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6" name="Picture 4" descr="Image result for rosetta stone">
            <a:extLst>
              <a:ext uri="{FF2B5EF4-FFF2-40B4-BE49-F238E27FC236}">
                <a16:creationId xmlns:a16="http://schemas.microsoft.com/office/drawing/2014/main" id="{115DC929-3842-184A-8D28-D68242EBA9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20" t="7240" b="14221"/>
          <a:stretch/>
        </p:blipFill>
        <p:spPr bwMode="auto">
          <a:xfrm>
            <a:off x="0" y="0"/>
            <a:ext cx="248721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1314" name="Picture 2" descr="Image result for rosetta stone">
            <a:extLst>
              <a:ext uri="{FF2B5EF4-FFF2-40B4-BE49-F238E27FC236}">
                <a16:creationId xmlns:a16="http://schemas.microsoft.com/office/drawing/2014/main" id="{717D7E60-CCE6-FC42-9DDB-5024F63CC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1703"/>
            <a:ext cx="4857750" cy="6354615"/>
          </a:xfrm>
          <a:prstGeom prst="rect">
            <a:avLst/>
          </a:prstGeom>
          <a:noFill/>
          <a:extLst>
            <a:ext uri="{909E8E84-426E-40DD-AFC4-6F175D3DCCD1}">
              <a14:hiddenFill xmlns:a14="http://schemas.microsoft.com/office/drawing/2010/main">
                <a:solidFill>
                  <a:srgbClr val="FFFFFF"/>
                </a:solidFill>
              </a14:hiddenFill>
            </a:ext>
          </a:extLst>
        </p:spPr>
      </p:pic>
      <p:sp>
        <p:nvSpPr>
          <p:cNvPr id="149508" name="Rectangle 1028"/>
          <p:cNvSpPr>
            <a:spLocks noGrp="1" noChangeArrowheads="1"/>
          </p:cNvSpPr>
          <p:nvPr>
            <p:ph type="title"/>
          </p:nvPr>
        </p:nvSpPr>
        <p:spPr>
          <a:xfrm>
            <a:off x="4419600" y="533400"/>
            <a:ext cx="4724400" cy="1143000"/>
          </a:xfrm>
          <a:effectLst>
            <a:outerShdw blurRad="63500" dist="107763" dir="18900000" algn="ctr" rotWithShape="0">
              <a:schemeClr val="bg2">
                <a:alpha val="50000"/>
              </a:schemeClr>
            </a:outerShdw>
          </a:effectLst>
        </p:spPr>
        <p:txBody>
          <a:bodyPr/>
          <a:lstStyle/>
          <a:p>
            <a:pPr algn="ctr" eaLnBrk="1" hangingPunct="1">
              <a:defRPr/>
            </a:pPr>
            <a:r>
              <a:rPr lang="ar-JO" b="1" dirty="0">
                <a:effectLst>
                  <a:outerShdw blurRad="38100" dist="38100" dir="2700000" algn="tl">
                    <a:srgbClr val="000000">
                      <a:alpha val="43137"/>
                    </a:srgbClr>
                  </a:outerShdw>
                </a:effectLst>
                <a:ea typeface="+mj-ea"/>
                <a:cs typeface="+mj-cs"/>
              </a:rPr>
              <a:t>حجر رشيد</a:t>
            </a:r>
            <a:endParaRPr lang="en-US" b="1" dirty="0">
              <a:effectLst>
                <a:outerShdw blurRad="38100" dist="38100" dir="2700000" algn="tl">
                  <a:srgbClr val="000000">
                    <a:alpha val="43137"/>
                  </a:srgbClr>
                </a:outerShdw>
              </a:effectLst>
              <a:ea typeface="+mj-ea"/>
              <a:cs typeface="+mj-cs"/>
            </a:endParaRPr>
          </a:p>
        </p:txBody>
      </p:sp>
      <p:sp>
        <p:nvSpPr>
          <p:cNvPr id="149509" name="Rectangle 1029"/>
          <p:cNvSpPr>
            <a:spLocks noGrp="1" noChangeArrowheads="1"/>
          </p:cNvSpPr>
          <p:nvPr>
            <p:ph type="body" sz="half" idx="1"/>
          </p:nvPr>
        </p:nvSpPr>
        <p:spPr>
          <a:xfrm>
            <a:off x="4114800" y="1981200"/>
            <a:ext cx="5029200" cy="1981200"/>
          </a:xfrm>
          <a:effectLst>
            <a:outerShdw blurRad="63500" dist="107763" dir="18900000" algn="ctr" rotWithShape="0">
              <a:schemeClr val="bg2">
                <a:alpha val="74998"/>
              </a:schemeClr>
            </a:outerShdw>
          </a:effectLst>
        </p:spPr>
        <p:txBody>
          <a:bodyPr/>
          <a:lstStyle/>
          <a:p>
            <a:pPr algn="r" rtl="1" eaLnBrk="1" hangingPunct="1">
              <a:defRPr/>
            </a:pPr>
            <a:r>
              <a:rPr lang="ar-JO" sz="3600" b="1" dirty="0">
                <a:effectLst>
                  <a:outerShdw blurRad="38100" dist="38100" dir="2700000" algn="tl">
                    <a:srgbClr val="000000"/>
                  </a:outerShdw>
                </a:effectLst>
                <a:latin typeface="Arial Narrow" charset="0"/>
                <a:ea typeface="ＭＳ Ｐゴシック" charset="0"/>
                <a:cs typeface="ＭＳ Ｐゴシック" charset="0"/>
              </a:rPr>
              <a:t>مفتاح فهم الهيروغليفية المصرية</a:t>
            </a:r>
            <a:endParaRPr lang="en-US" sz="3600" b="1" dirty="0">
              <a:effectLst>
                <a:outerShdw blurRad="38100" dist="38100" dir="2700000" algn="tl">
                  <a:srgbClr val="000000"/>
                </a:outerShdw>
              </a:effectLst>
              <a:latin typeface="Arial Narrow" charset="0"/>
              <a:ea typeface="ＭＳ Ｐゴシック" charset="0"/>
              <a:cs typeface="ＭＳ Ｐゴシック" charset="0"/>
            </a:endParaRPr>
          </a:p>
        </p:txBody>
      </p:sp>
      <p:sp>
        <p:nvSpPr>
          <p:cNvPr id="149511" name="Rectangle 1031"/>
          <p:cNvSpPr>
            <a:spLocks noChangeArrowheads="1"/>
          </p:cNvSpPr>
          <p:nvPr/>
        </p:nvSpPr>
        <p:spPr bwMode="auto">
          <a:xfrm>
            <a:off x="-152400" y="1371600"/>
            <a:ext cx="4576192"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الأعلى</a:t>
            </a:r>
            <a:r>
              <a:rPr lang="en-US" sz="4400" b="1" dirty="0">
                <a:solidFill>
                  <a:srgbClr val="FFFF00"/>
                </a:solidFill>
                <a:effectLst>
                  <a:glow rad="127000">
                    <a:schemeClr val="bg2"/>
                  </a:glow>
                </a:effectLst>
                <a:latin typeface="Arial Narrow" pitchFamily="-111" charset="0"/>
                <a:ea typeface="+mn-ea"/>
                <a:cs typeface="+mn-cs"/>
              </a:rPr>
              <a:t>: </a:t>
            </a:r>
            <a:br>
              <a:rPr lang="en-US" sz="4400" b="1" dirty="0">
                <a:solidFill>
                  <a:srgbClr val="FFFF00"/>
                </a:solidFill>
                <a:effectLst>
                  <a:glow rad="127000">
                    <a:schemeClr val="bg2"/>
                  </a:glow>
                </a:effectLst>
                <a:latin typeface="Arial Narrow" pitchFamily="-111" charset="0"/>
                <a:ea typeface="+mn-ea"/>
                <a:cs typeface="+mn-cs"/>
              </a:rPr>
            </a:br>
            <a:r>
              <a:rPr lang="ar-JO" sz="4400" b="1" dirty="0">
                <a:solidFill>
                  <a:srgbClr val="FFFF00"/>
                </a:solidFill>
                <a:effectLst>
                  <a:glow rad="127000">
                    <a:schemeClr val="bg2"/>
                  </a:glow>
                </a:effectLst>
                <a:latin typeface="Arial Narrow" pitchFamily="-111" charset="0"/>
                <a:ea typeface="+mn-ea"/>
                <a:cs typeface="+mn-cs"/>
              </a:rPr>
              <a:t>الهيروغليفية</a:t>
            </a:r>
            <a:endParaRPr lang="en-US" sz="4400" b="1" dirty="0">
              <a:solidFill>
                <a:srgbClr val="FFFF00"/>
              </a:solidFill>
              <a:effectLst>
                <a:glow rad="127000">
                  <a:schemeClr val="bg2"/>
                </a:glow>
              </a:effectLst>
              <a:latin typeface="Arial Narrow" pitchFamily="-111" charset="0"/>
              <a:ea typeface="+mn-ea"/>
              <a:cs typeface="+mn-cs"/>
            </a:endParaRPr>
          </a:p>
        </p:txBody>
      </p:sp>
      <p:sp>
        <p:nvSpPr>
          <p:cNvPr id="149512" name="Rectangle 1032"/>
          <p:cNvSpPr>
            <a:spLocks noChangeArrowheads="1"/>
          </p:cNvSpPr>
          <p:nvPr/>
        </p:nvSpPr>
        <p:spPr bwMode="auto">
          <a:xfrm>
            <a:off x="-76200" y="3733800"/>
            <a:ext cx="4576192"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الوسط</a:t>
            </a:r>
            <a:br>
              <a:rPr lang="en-US" sz="4400" b="1" dirty="0">
                <a:solidFill>
                  <a:srgbClr val="FFFF00"/>
                </a:solidFill>
                <a:effectLst>
                  <a:glow rad="127000">
                    <a:schemeClr val="bg2"/>
                  </a:glow>
                </a:effectLst>
                <a:latin typeface="Arial Narrow" pitchFamily="-111" charset="0"/>
                <a:ea typeface="+mn-ea"/>
                <a:cs typeface="+mn-cs"/>
              </a:rPr>
            </a:br>
            <a:r>
              <a:rPr lang="ar-JO" sz="4400" b="1" dirty="0">
                <a:solidFill>
                  <a:srgbClr val="FFFF00"/>
                </a:solidFill>
                <a:effectLst>
                  <a:glow rad="127000">
                    <a:schemeClr val="bg2"/>
                  </a:glow>
                </a:effectLst>
                <a:latin typeface="Arial Narrow" pitchFamily="-111" charset="0"/>
                <a:ea typeface="+mn-ea"/>
                <a:cs typeface="+mn-cs"/>
              </a:rPr>
              <a:t>الديموطيقية</a:t>
            </a:r>
          </a:p>
        </p:txBody>
      </p:sp>
      <p:sp>
        <p:nvSpPr>
          <p:cNvPr id="149513" name="Rectangle 1033"/>
          <p:cNvSpPr>
            <a:spLocks noChangeArrowheads="1"/>
          </p:cNvSpPr>
          <p:nvPr/>
        </p:nvSpPr>
        <p:spPr bwMode="auto">
          <a:xfrm>
            <a:off x="0" y="6019800"/>
            <a:ext cx="4576192"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lgn="ctr">
              <a:defRPr/>
            </a:pPr>
            <a:r>
              <a:rPr lang="ar-JO" sz="4400" b="1" dirty="0">
                <a:solidFill>
                  <a:srgbClr val="FFFF00"/>
                </a:solidFill>
                <a:effectLst>
                  <a:glow rad="127000">
                    <a:schemeClr val="bg2"/>
                  </a:glow>
                </a:effectLst>
                <a:latin typeface="Arial Narrow" pitchFamily="-111" charset="0"/>
                <a:ea typeface="+mn-ea"/>
                <a:cs typeface="+mn-cs"/>
              </a:rPr>
              <a:t>الأسفل : اليونانية</a:t>
            </a:r>
            <a:endParaRPr lang="en-US" sz="4400" b="1" dirty="0">
              <a:solidFill>
                <a:srgbClr val="FFFF00"/>
              </a:solidFill>
              <a:effectLst>
                <a:glow rad="127000">
                  <a:schemeClr val="bg2"/>
                </a:glow>
              </a:effectLst>
              <a:latin typeface="Arial Narrow" pitchFamily="-111" charset="0"/>
              <a:ea typeface="+mn-ea"/>
              <a:cs typeface="+mn-cs"/>
            </a:endParaRPr>
          </a:p>
        </p:txBody>
      </p:sp>
      <p:sp>
        <p:nvSpPr>
          <p:cNvPr id="149515" name="AutoShape 1035"/>
          <p:cNvSpPr>
            <a:spLocks noChangeArrowheads="1"/>
          </p:cNvSpPr>
          <p:nvPr/>
        </p:nvSpPr>
        <p:spPr bwMode="auto">
          <a:xfrm rot="-5400000">
            <a:off x="1755073" y="5636327"/>
            <a:ext cx="533400" cy="6907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b="1">
              <a:effectLst>
                <a:glow rad="127000">
                  <a:schemeClr val="bg2"/>
                </a:glow>
              </a:effectLst>
            </a:endParaRPr>
          </a:p>
        </p:txBody>
      </p:sp>
      <p:sp>
        <p:nvSpPr>
          <p:cNvPr id="149516" name="AutoShape 1036"/>
          <p:cNvSpPr>
            <a:spLocks noChangeArrowheads="1"/>
          </p:cNvSpPr>
          <p:nvPr/>
        </p:nvSpPr>
        <p:spPr bwMode="auto">
          <a:xfrm rot="-5400000">
            <a:off x="1755073" y="2626427"/>
            <a:ext cx="533400" cy="69074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00"/>
          </a:solidFill>
          <a:ln w="9525">
            <a:solidFill>
              <a:schemeClr val="tx1"/>
            </a:solidFill>
            <a:miter lim="800000"/>
            <a:headEnd/>
            <a:tailEnd/>
          </a:ln>
        </p:spPr>
        <p:txBody>
          <a:bodyPr wrap="none" anchor="ctr"/>
          <a:lstStyle/>
          <a:p>
            <a:endParaRPr lang="en-US" b="1">
              <a:effectLst>
                <a:glow rad="127000">
                  <a:schemeClr val="bg2"/>
                </a:glow>
              </a:effectLst>
            </a:endParaRPr>
          </a:p>
        </p:txBody>
      </p:sp>
      <p:sp>
        <p:nvSpPr>
          <p:cNvPr id="103437" name="Text Box 1041"/>
          <p:cNvSpPr txBox="1">
            <a:spLocks noChangeArrowheads="1"/>
          </p:cNvSpPr>
          <p:nvPr/>
        </p:nvSpPr>
        <p:spPr bwMode="auto">
          <a:xfrm>
            <a:off x="8100392" y="159023"/>
            <a:ext cx="11015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latin typeface="Arial" panose="020B0604020202020204" pitchFamily="34" charset="0"/>
                <a:cs typeface="Arial" panose="020B0604020202020204" pitchFamily="34" charset="0"/>
              </a:rPr>
              <a:t>87 س-د</a:t>
            </a:r>
            <a:endParaRPr lang="en-US" dirty="0">
              <a:latin typeface="Arial" panose="020B0604020202020204" pitchFamily="34" charset="0"/>
              <a:cs typeface="Arial" panose="020B0604020202020204" pitchFamily="34" charset="0"/>
            </a:endParaRPr>
          </a:p>
        </p:txBody>
      </p:sp>
      <p:pic>
        <p:nvPicPr>
          <p:cNvPr id="103433" name="Picture 1034" descr="295a">
            <a:hlinkClick r:id="rId5"/>
          </p:cNvP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2571736" y="0"/>
            <a:ext cx="1817032" cy="1884363"/>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checkerboard(across)">
                                      <p:cBhvr>
                                        <p:cTn id="7" dur="500"/>
                                        <p:tgtEl>
                                          <p:spTgt spid="1413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9513"/>
                                        </p:tgtEl>
                                        <p:attrNameLst>
                                          <p:attrName>style.visibility</p:attrName>
                                        </p:attrNameLst>
                                      </p:cBhvr>
                                      <p:to>
                                        <p:strVal val="visible"/>
                                      </p:to>
                                    </p:set>
                                    <p:animEffect transition="in" filter="wipe(down)">
                                      <p:cBhvr>
                                        <p:cTn id="12" dur="500"/>
                                        <p:tgtEl>
                                          <p:spTgt spid="1495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9515"/>
                                        </p:tgtEl>
                                        <p:attrNameLst>
                                          <p:attrName>style.visibility</p:attrName>
                                        </p:attrNameLst>
                                      </p:cBhvr>
                                      <p:to>
                                        <p:strVal val="visible"/>
                                      </p:to>
                                    </p:set>
                                    <p:animEffect transition="in" filter="wipe(down)">
                                      <p:cBhvr>
                                        <p:cTn id="17" dur="500"/>
                                        <p:tgtEl>
                                          <p:spTgt spid="1495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9512"/>
                                        </p:tgtEl>
                                        <p:attrNameLst>
                                          <p:attrName>style.visibility</p:attrName>
                                        </p:attrNameLst>
                                      </p:cBhvr>
                                      <p:to>
                                        <p:strVal val="visible"/>
                                      </p:to>
                                    </p:set>
                                    <p:animEffect transition="in" filter="wipe(down)">
                                      <p:cBhvr>
                                        <p:cTn id="20" dur="500"/>
                                        <p:tgtEl>
                                          <p:spTgt spid="1495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9516"/>
                                        </p:tgtEl>
                                        <p:attrNameLst>
                                          <p:attrName>style.visibility</p:attrName>
                                        </p:attrNameLst>
                                      </p:cBhvr>
                                      <p:to>
                                        <p:strVal val="visible"/>
                                      </p:to>
                                    </p:set>
                                    <p:animEffect transition="in" filter="wipe(down)">
                                      <p:cBhvr>
                                        <p:cTn id="25" dur="500"/>
                                        <p:tgtEl>
                                          <p:spTgt spid="1495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9511"/>
                                        </p:tgtEl>
                                        <p:attrNameLst>
                                          <p:attrName>style.visibility</p:attrName>
                                        </p:attrNameLst>
                                      </p:cBhvr>
                                      <p:to>
                                        <p:strVal val="visible"/>
                                      </p:to>
                                    </p:set>
                                    <p:animEffect transition="in" filter="wipe(down)">
                                      <p:cBhvr>
                                        <p:cTn id="28" dur="500"/>
                                        <p:tgtEl>
                                          <p:spTgt spid="149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1" grpId="0"/>
      <p:bldP spid="149512" grpId="0"/>
      <p:bldP spid="149513" grpId="0"/>
      <p:bldP spid="149515" grpId="0" animBg="1"/>
      <p:bldP spid="1495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07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356370" name="Picture 18"/>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0" y="5257800"/>
            <a:ext cx="426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55" name="Rectangle 3"/>
          <p:cNvSpPr>
            <a:spLocks noGrp="1" noChangeArrowheads="1"/>
          </p:cNvSpPr>
          <p:nvPr>
            <p:ph type="title"/>
          </p:nvPr>
        </p:nvSpPr>
        <p:spPr>
          <a:xfrm>
            <a:off x="4516438" y="939800"/>
            <a:ext cx="3962400" cy="1295400"/>
          </a:xfrm>
          <a:effectLst>
            <a:outerShdw blurRad="63500" dist="107763" dir="18900000" algn="ctr" rotWithShape="0">
              <a:schemeClr val="bg2">
                <a:alpha val="50000"/>
              </a:schemeClr>
            </a:outerShdw>
          </a:effectLst>
        </p:spPr>
        <p:txBody>
          <a:bodyPr/>
          <a:lstStyle/>
          <a:p>
            <a:pPr eaLnBrk="1" hangingPunct="1"/>
            <a:r>
              <a:rPr kumimoji="1" lang="ar-JO" altLang="en-US" b="1" dirty="0">
                <a:solidFill>
                  <a:srgbClr val="FFFFFF"/>
                </a:solidFill>
                <a:effectLst>
                  <a:glow rad="127000">
                    <a:schemeClr val="tx1"/>
                  </a:glow>
                  <a:outerShdw blurRad="50800" dist="50800" dir="5400000" algn="ctr" rotWithShape="0">
                    <a:schemeClr val="tx1"/>
                  </a:outerShdw>
                </a:effectLst>
                <a:ea typeface="ＭＳ Ｐゴシック" pitchFamily="34" charset="-128"/>
              </a:rPr>
              <a:t>حجر رشيد</a:t>
            </a:r>
            <a:endParaRPr kumimoji="1" lang="en-US" altLang="en-US" sz="4000" b="1" dirty="0">
              <a:solidFill>
                <a:srgbClr val="FFFFFF"/>
              </a:solidFill>
              <a:effectLst>
                <a:glow rad="127000">
                  <a:schemeClr val="tx1"/>
                </a:glow>
                <a:outerShdw blurRad="50800" dist="50800" dir="5400000" algn="ctr" rotWithShape="0">
                  <a:schemeClr val="tx1"/>
                </a:outerShdw>
              </a:effectLst>
              <a:ea typeface="ＭＳ Ｐゴシック" pitchFamily="34" charset="-128"/>
            </a:endParaRPr>
          </a:p>
        </p:txBody>
      </p:sp>
      <p:sp>
        <p:nvSpPr>
          <p:cNvPr id="356356" name="Rectangle 4"/>
          <p:cNvSpPr>
            <a:spLocks noGrp="1" noChangeArrowheads="1"/>
          </p:cNvSpPr>
          <p:nvPr>
            <p:ph type="body" sz="half" idx="1"/>
          </p:nvPr>
        </p:nvSpPr>
        <p:spPr>
          <a:xfrm>
            <a:off x="4211638" y="2311400"/>
            <a:ext cx="5029200" cy="1981200"/>
          </a:xfrm>
        </p:spPr>
        <p:txBody>
          <a:bodyPr/>
          <a:lstStyle/>
          <a:p>
            <a:pPr algn="r" rtl="1" eaLnBrk="1" hangingPunct="1">
              <a:buFont typeface="Wingdings" pitchFamily="2" charset="2"/>
              <a:buBlip>
                <a:blip r:embed="rId5"/>
              </a:buBlip>
            </a:pPr>
            <a:r>
              <a:rPr kumimoji="1" lang="ar-JO" altLang="en-US" sz="3600" b="1" dirty="0">
                <a:solidFill>
                  <a:srgbClr val="FFFFFF"/>
                </a:solidFill>
                <a:effectLst>
                  <a:glow rad="127000">
                    <a:schemeClr val="tx1"/>
                  </a:glow>
                  <a:outerShdw blurRad="50800" dist="50800" dir="5400000" algn="ctr" rotWithShape="0">
                    <a:schemeClr val="tx1"/>
                  </a:outerShdw>
                </a:effectLst>
                <a:ea typeface="ＭＳ Ｐゴシック" pitchFamily="34" charset="-128"/>
              </a:rPr>
              <a:t>مفتاح فهم الهيروغليفية المصرية</a:t>
            </a:r>
            <a:endParaRPr kumimoji="1" lang="en-US" altLang="en-US" sz="3600" b="1" dirty="0">
              <a:solidFill>
                <a:srgbClr val="FFFFFF"/>
              </a:solidFill>
              <a:effectLst>
                <a:glow rad="127000">
                  <a:schemeClr val="tx1"/>
                </a:glow>
                <a:outerShdw blurRad="50800" dist="50800" dir="5400000" algn="ctr" rotWithShape="0">
                  <a:schemeClr val="tx1"/>
                </a:outerShdw>
              </a:effectLst>
              <a:ea typeface="ＭＳ Ｐゴシック" pitchFamily="34" charset="-128"/>
            </a:endParaRPr>
          </a:p>
        </p:txBody>
      </p:sp>
      <p:pic>
        <p:nvPicPr>
          <p:cNvPr id="356357" name="Picture 5" descr="o17mid">
            <a:hlinkClick r:id="rId6"/>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0" y="2971800"/>
            <a:ext cx="4267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Rectangle 9"/>
          <p:cNvSpPr>
            <a:spLocks noChangeArrowheads="1"/>
          </p:cNvSpPr>
          <p:nvPr/>
        </p:nvSpPr>
        <p:spPr bwMode="auto">
          <a:xfrm>
            <a:off x="-76200" y="3429000"/>
            <a:ext cx="4360863" cy="1905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ea typeface="ＭＳ Ｐゴシック" pitchFamily="34" charset="-128"/>
                <a:cs typeface="+mn-cs"/>
              </a:rPr>
              <a:t>الوسط</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rgbClr val="FFFF00"/>
                </a:solidFill>
                <a:effectLst>
                  <a:glow rad="127000">
                    <a:schemeClr val="tx1"/>
                  </a:glow>
                  <a:outerShdw blurRad="50800" dist="50800" dir="5400000" algn="ctr" rotWithShape="0">
                    <a:schemeClr val="tx1"/>
                  </a:outerShdw>
                </a:effectLst>
                <a:latin typeface="Arial Narrow" pitchFamily="34" charset="0"/>
                <a:cs typeface="+mn-cs"/>
              </a:rPr>
              <a:t>الديموطيقية</a:t>
            </a:r>
            <a:endParaRPr kumimoji="0" lang="en-US"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cs typeface="+mn-cs"/>
            </a:endParaRPr>
          </a:p>
        </p:txBody>
      </p:sp>
      <p:sp>
        <p:nvSpPr>
          <p:cNvPr id="356362" name="Rectangle 10"/>
          <p:cNvSpPr>
            <a:spLocks noChangeArrowheads="1"/>
          </p:cNvSpPr>
          <p:nvPr/>
        </p:nvSpPr>
        <p:spPr bwMode="auto">
          <a:xfrm>
            <a:off x="0" y="5791200"/>
            <a:ext cx="40386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ea typeface="ＭＳ Ｐゴシック" pitchFamily="34" charset="-128"/>
                <a:cs typeface="+mn-cs"/>
              </a:rPr>
              <a:t>الأسفل : اليونانية</a:t>
            </a:r>
            <a:endParaRPr kumimoji="0" lang="en-US"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ea typeface="ＭＳ Ｐゴシック" pitchFamily="34" charset="-128"/>
              <a:cs typeface="+mn-cs"/>
            </a:endParaRPr>
          </a:p>
        </p:txBody>
      </p:sp>
      <p:sp>
        <p:nvSpPr>
          <p:cNvPr id="356364" name="AutoShape 12"/>
          <p:cNvSpPr>
            <a:spLocks noChangeArrowheads="1"/>
          </p:cNvSpPr>
          <p:nvPr/>
        </p:nvSpPr>
        <p:spPr bwMode="auto">
          <a:xfrm rot="-5400000">
            <a:off x="1714500" y="54483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27000">
                  <a:schemeClr val="tx1"/>
                </a:glow>
                <a:outerShdw blurRad="50800" dist="50800" dir="5400000" algn="ctr" rotWithShape="0">
                  <a:schemeClr val="tx1"/>
                </a:outerShdw>
              </a:effectLst>
              <a:uLnTx/>
              <a:uFillTx/>
              <a:latin typeface="Arial" charset="0"/>
              <a:ea typeface="ＭＳ Ｐゴシック" charset="0"/>
              <a:cs typeface="ＭＳ Ｐゴシック" charset="0"/>
            </a:endParaRPr>
          </a:p>
        </p:txBody>
      </p:sp>
      <p:pic>
        <p:nvPicPr>
          <p:cNvPr id="356368" name="Picture 16"/>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0" y="0"/>
            <a:ext cx="4267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356360" name="Rectangle 8"/>
          <p:cNvSpPr>
            <a:spLocks noChangeArrowheads="1"/>
          </p:cNvSpPr>
          <p:nvPr/>
        </p:nvSpPr>
        <p:spPr bwMode="auto">
          <a:xfrm>
            <a:off x="-152400" y="1371600"/>
            <a:ext cx="4038600" cy="1143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ea typeface="ＭＳ Ｐゴシック" pitchFamily="34" charset="-128"/>
                <a:cs typeface="+mn-cs"/>
              </a:rPr>
              <a:t>الأعلى</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rgbClr val="FFFF00"/>
                </a:solidFill>
                <a:effectLst>
                  <a:glow rad="127000">
                    <a:schemeClr val="tx1"/>
                  </a:glow>
                  <a:outerShdw blurRad="50800" dist="50800" dir="5400000" algn="ctr" rotWithShape="0">
                    <a:schemeClr val="tx1"/>
                  </a:outerShdw>
                </a:effectLst>
                <a:latin typeface="Arial Narrow" pitchFamily="34" charset="0"/>
                <a:cs typeface="+mn-cs"/>
              </a:rPr>
              <a:t>الهيروغليفية</a:t>
            </a:r>
            <a:endParaRPr kumimoji="0" lang="en-US" altLang="en-US" sz="4400" b="1" i="0" u="none" strike="noStrike" kern="1200" cap="none" spc="0" normalizeH="0" baseline="0" noProof="0" dirty="0">
              <a:ln>
                <a:noFill/>
              </a:ln>
              <a:solidFill>
                <a:srgbClr val="FFFF00"/>
              </a:solidFill>
              <a:effectLst>
                <a:glow rad="127000">
                  <a:schemeClr val="tx1"/>
                </a:glow>
                <a:outerShdw blurRad="50800" dist="50800" dir="5400000" algn="ctr" rotWithShape="0">
                  <a:schemeClr val="tx1"/>
                </a:outerShdw>
              </a:effectLst>
              <a:uLnTx/>
              <a:uFillTx/>
              <a:latin typeface="Arial Narrow" pitchFamily="34" charset="0"/>
              <a:cs typeface="+mn-cs"/>
            </a:endParaRPr>
          </a:p>
        </p:txBody>
      </p:sp>
      <p:sp>
        <p:nvSpPr>
          <p:cNvPr id="356365" name="AutoShape 13"/>
          <p:cNvSpPr>
            <a:spLocks noChangeArrowheads="1"/>
          </p:cNvSpPr>
          <p:nvPr/>
        </p:nvSpPr>
        <p:spPr bwMode="auto">
          <a:xfrm rot="-5400000">
            <a:off x="1714500" y="2667000"/>
            <a:ext cx="533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glow rad="127000">
                  <a:schemeClr val="tx1"/>
                </a:glow>
                <a:outerShdw blurRad="50800" dist="50800" dir="5400000" algn="ctr" rotWithShape="0">
                  <a:schemeClr val="tx1"/>
                </a:outerShdw>
              </a:effectLst>
              <a:uLnTx/>
              <a:uFillTx/>
              <a:latin typeface="Arial" charset="0"/>
              <a:ea typeface="ＭＳ Ｐゴシック" charset="0"/>
              <a:cs typeface="ＭＳ Ｐゴシック" charset="0"/>
            </a:endParaRPr>
          </a:p>
        </p:txBody>
      </p:sp>
      <p:sp>
        <p:nvSpPr>
          <p:cNvPr id="144396"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glow rad="127000">
                    <a:schemeClr val="tx1"/>
                  </a:glow>
                  <a:outerShdw blurRad="50800" dist="50800" dir="5400000" algn="ctr" rotWithShape="0">
                    <a:schemeClr val="tx1"/>
                  </a:outerShdw>
                </a:effectLst>
                <a:uLnTx/>
                <a:uFillTx/>
                <a:latin typeface="Arial" pitchFamily="34" charset="0"/>
                <a:ea typeface="ＭＳ Ｐゴシック" pitchFamily="34" charset="-128"/>
                <a:cs typeface="Arial" pitchFamily="34" charset="0"/>
              </a:rPr>
              <a:t>87د</a:t>
            </a:r>
            <a:endParaRPr kumimoji="0" lang="en-US" altLang="en-US" sz="1800" b="1" i="0" u="none" strike="noStrike" kern="1200" cap="none" spc="0" normalizeH="0" baseline="0" noProof="0" dirty="0">
              <a:ln>
                <a:noFill/>
              </a:ln>
              <a:solidFill>
                <a:srgbClr val="FFFFFF"/>
              </a:solidFill>
              <a:effectLst>
                <a:glow rad="127000">
                  <a:schemeClr val="tx1"/>
                </a:glow>
                <a:outerShdw blurRad="50800" dist="50800" dir="5400000" algn="ctr" rotWithShape="0">
                  <a:schemeClr val="tx1"/>
                </a:outerShdw>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525034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6362"/>
                                        </p:tgtEl>
                                        <p:attrNameLst>
                                          <p:attrName>style.visibility</p:attrName>
                                        </p:attrNameLst>
                                      </p:cBhvr>
                                      <p:to>
                                        <p:strVal val="visible"/>
                                      </p:to>
                                    </p:set>
                                    <p:animEffect transition="in" filter="wipe(down)">
                                      <p:cBhvr>
                                        <p:cTn id="7" dur="500"/>
                                        <p:tgtEl>
                                          <p:spTgt spid="356362"/>
                                        </p:tgtEl>
                                      </p:cBhvr>
                                    </p:animEffect>
                                  </p:childTnLst>
                                </p:cTn>
                              </p:par>
                              <p:par>
                                <p:cTn id="8" presetID="1" presetClass="entr" presetSubtype="0" fill="hold" nodeType="withEffect">
                                  <p:stCondLst>
                                    <p:cond delay="0"/>
                                  </p:stCondLst>
                                  <p:childTnLst>
                                    <p:set>
                                      <p:cBhvr>
                                        <p:cTn id="9" dur="1" fill="hold">
                                          <p:stCondLst>
                                            <p:cond delay="0"/>
                                          </p:stCondLst>
                                        </p:cTn>
                                        <p:tgtEl>
                                          <p:spTgt spid="35637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356364"/>
                                        </p:tgtEl>
                                        <p:attrNameLst>
                                          <p:attrName>style.visibility</p:attrName>
                                        </p:attrNameLst>
                                      </p:cBhvr>
                                      <p:to>
                                        <p:strVal val="visible"/>
                                      </p:to>
                                    </p:set>
                                    <p:animEffect transition="in" filter="wipe(down)">
                                      <p:cBhvr>
                                        <p:cTn id="14" dur="500"/>
                                        <p:tgtEl>
                                          <p:spTgt spid="356364"/>
                                        </p:tgtEl>
                                      </p:cBhvr>
                                    </p:animEffect>
                                  </p:childTnLst>
                                </p:cTn>
                              </p:par>
                              <p:par>
                                <p:cTn id="15" presetID="9" presetClass="entr" presetSubtype="0" fill="hold" nodeType="withEffect">
                                  <p:stCondLst>
                                    <p:cond delay="0"/>
                                  </p:stCondLst>
                                  <p:childTnLst>
                                    <p:set>
                                      <p:cBhvr>
                                        <p:cTn id="16" dur="1" fill="hold">
                                          <p:stCondLst>
                                            <p:cond delay="0"/>
                                          </p:stCondLst>
                                        </p:cTn>
                                        <p:tgtEl>
                                          <p:spTgt spid="356357"/>
                                        </p:tgtEl>
                                        <p:attrNameLst>
                                          <p:attrName>style.visibility</p:attrName>
                                        </p:attrNameLst>
                                      </p:cBhvr>
                                      <p:to>
                                        <p:strVal val="visible"/>
                                      </p:to>
                                    </p:set>
                                    <p:animEffect transition="in" filter="dissolve">
                                      <p:cBhvr>
                                        <p:cTn id="17" dur="500"/>
                                        <p:tgtEl>
                                          <p:spTgt spid="35635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56361"/>
                                        </p:tgtEl>
                                        <p:attrNameLst>
                                          <p:attrName>style.visibility</p:attrName>
                                        </p:attrNameLst>
                                      </p:cBhvr>
                                      <p:to>
                                        <p:strVal val="visible"/>
                                      </p:to>
                                    </p:set>
                                    <p:animEffect transition="in" filter="wipe(down)">
                                      <p:cBhvr>
                                        <p:cTn id="20" dur="500"/>
                                        <p:tgtEl>
                                          <p:spTgt spid="35636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356365"/>
                                        </p:tgtEl>
                                        <p:attrNameLst>
                                          <p:attrName>style.visibility</p:attrName>
                                        </p:attrNameLst>
                                      </p:cBhvr>
                                      <p:to>
                                        <p:strVal val="visible"/>
                                      </p:to>
                                    </p:set>
                                    <p:animEffect transition="in" filter="wipe(down)">
                                      <p:cBhvr>
                                        <p:cTn id="25" dur="500"/>
                                        <p:tgtEl>
                                          <p:spTgt spid="356365"/>
                                        </p:tgtEl>
                                      </p:cBhvr>
                                    </p:animEffect>
                                  </p:childTnLst>
                                </p:cTn>
                              </p:par>
                              <p:par>
                                <p:cTn id="26" presetID="1" presetClass="entr" presetSubtype="0" fill="hold" nodeType="withEffect">
                                  <p:stCondLst>
                                    <p:cond delay="0"/>
                                  </p:stCondLst>
                                  <p:childTnLst>
                                    <p:set>
                                      <p:cBhvr>
                                        <p:cTn id="27" dur="1" fill="hold">
                                          <p:stCondLst>
                                            <p:cond delay="0"/>
                                          </p:stCondLst>
                                        </p:cTn>
                                        <p:tgtEl>
                                          <p:spTgt spid="35636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563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p:bldP spid="356362" grpId="0"/>
      <p:bldP spid="35636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60" name="Picture 4" descr="anubis_mummification_dead"/>
          <p:cNvPicPr>
            <a:picLocks noChangeAspect="1" noChangeArrowheads="1"/>
          </p:cNvPicPr>
          <p:nvPr/>
        </p:nvPicPr>
        <p:blipFill>
          <a:blip r:embed="rId2" cstate="screen">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p:cNvSpPr>
            <a:spLocks noGrp="1" noChangeArrowheads="1"/>
          </p:cNvSpPr>
          <p:nvPr>
            <p:ph type="title"/>
          </p:nvPr>
        </p:nvSpPr>
        <p:spPr>
          <a:xfrm>
            <a:off x="457200" y="473075"/>
            <a:ext cx="8229600" cy="1143000"/>
          </a:xfrm>
        </p:spPr>
        <p:txBody>
          <a:bodyPr/>
          <a:lstStyle/>
          <a:p>
            <a:pPr eaLnBrk="1" hangingPunct="1"/>
            <a:r>
              <a:rPr lang="ar-JO" altLang="en-US" sz="11000" dirty="0">
                <a:solidFill>
                  <a:schemeClr val="bg1"/>
                </a:solidFill>
                <a:ea typeface="ＭＳ Ｐゴシック" pitchFamily="34" charset="-128"/>
              </a:rPr>
              <a:t>الهيروغليفية</a:t>
            </a:r>
            <a:endParaRPr lang="en-US" altLang="en-US" sz="14600" dirty="0">
              <a:solidFill>
                <a:schemeClr val="bg1"/>
              </a:solidFill>
              <a:ea typeface="ＭＳ Ｐゴシック" pitchFamily="34" charset="-128"/>
            </a:endParaRPr>
          </a:p>
        </p:txBody>
      </p:sp>
      <p:sp>
        <p:nvSpPr>
          <p:cNvPr id="146435" name="Rectangle 5"/>
          <p:cNvSpPr>
            <a:spLocks noChangeArrowheads="1"/>
          </p:cNvSpPr>
          <p:nvPr/>
        </p:nvSpPr>
        <p:spPr bwMode="auto">
          <a:xfrm>
            <a:off x="0" y="2332038"/>
            <a:ext cx="91440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ctr" eaLnBrk="1" hangingPunct="1">
              <a:spcBef>
                <a:spcPct val="20000"/>
              </a:spcBef>
              <a:defRPr/>
            </a:pPr>
            <a:r>
              <a:rPr lang="ar-JO" sz="3600" dirty="0">
                <a:solidFill>
                  <a:schemeClr val="bg1"/>
                </a:solidFill>
              </a:rPr>
              <a:t>الكلمة الهيروغليفية تعني حرفيا (نحت مقدس) . </a:t>
            </a:r>
          </a:p>
          <a:p>
            <a:pPr lvl="0" algn="ctr" eaLnBrk="1" hangingPunct="1">
              <a:spcBef>
                <a:spcPct val="20000"/>
              </a:spcBef>
              <a:defRPr/>
            </a:pPr>
            <a:r>
              <a:rPr lang="ar-JO" sz="3600" dirty="0">
                <a:solidFill>
                  <a:schemeClr val="bg1"/>
                </a:solidFill>
              </a:rPr>
              <a:t>استخدم المصريون لأول مرة الحروف الهيروغليفية حصريًا للنقوش المنحوتة أو المرسومة على جدران المعبد . </a:t>
            </a:r>
          </a:p>
          <a:p>
            <a:pPr lvl="0" algn="ctr" eaLnBrk="1" hangingPunct="1">
              <a:spcBef>
                <a:spcPct val="20000"/>
              </a:spcBef>
              <a:defRPr/>
            </a:pPr>
            <a:r>
              <a:rPr lang="ar-JO" sz="3600" dirty="0">
                <a:solidFill>
                  <a:schemeClr val="bg1"/>
                </a:solidFill>
              </a:rPr>
              <a:t>كما تم استخدام هذا الشكل من الكتابة التصويرية على المقابر ، وأوراق البردي ، والألواح الخشبية المغطاة بالجبس ، وشظايا الفخار ، وأجزاء من الحجر الجيري</a:t>
            </a:r>
            <a:endParaRPr kumimoji="0" lang="en-US" altLang="en-US" sz="3600" b="0" i="0" u="none" strike="noStrike" kern="1200" cap="none" spc="0" normalizeH="0" baseline="0" noProof="0" dirty="0">
              <a:ln>
                <a:noFill/>
              </a:ln>
              <a:solidFill>
                <a:schemeClr val="bg1"/>
              </a:solidFill>
              <a:effectLst/>
              <a:uLnTx/>
              <a:uFillTx/>
              <a:latin typeface="Arial" pitchFamily="34" charset="0"/>
              <a:ea typeface="ＭＳ Ｐゴシック" pitchFamily="34" charset="-128"/>
              <a:cs typeface="+mn-cs"/>
            </a:endParaRPr>
          </a:p>
        </p:txBody>
      </p:sp>
      <p:sp>
        <p:nvSpPr>
          <p:cNvPr id="146436" name="TextBox 6"/>
          <p:cNvSpPr txBox="1">
            <a:spLocks noChangeArrowheads="1"/>
          </p:cNvSpPr>
          <p:nvPr/>
        </p:nvSpPr>
        <p:spPr bwMode="auto">
          <a:xfrm>
            <a:off x="8143900" y="0"/>
            <a:ext cx="860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87س</a:t>
            </a:r>
            <a:endPar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36476547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8" name="Picture 4" descr="E backG1"/>
          <p:cNvPicPr>
            <a:picLocks noChangeAspect="1" noChangeArrowheads="1"/>
          </p:cNvPicPr>
          <p:nvPr/>
        </p:nvPicPr>
        <p:blipFill>
          <a:blip r:embed="rId2" cstate="screen">
            <a:lum bright="-48000"/>
            <a:extLst>
              <a:ext uri="{28A0092B-C50C-407E-A947-70E740481C1C}">
                <a14:useLocalDpi xmlns:a14="http://schemas.microsoft.com/office/drawing/2010/main" val="0"/>
              </a:ext>
            </a:extLst>
          </a:blip>
          <a:srcRect/>
          <a:stretch>
            <a:fillRect/>
          </a:stretch>
        </p:blipFill>
        <p:spPr bwMode="auto">
          <a:xfrm>
            <a:off x="0" y="0"/>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2"/>
          <p:cNvSpPr>
            <a:spLocks noGrp="1" noChangeArrowheads="1"/>
          </p:cNvSpPr>
          <p:nvPr>
            <p:ph type="title"/>
          </p:nvPr>
        </p:nvSpPr>
        <p:spPr>
          <a:xfrm rot="16200000">
            <a:off x="-3124200" y="3124200"/>
            <a:ext cx="6858000" cy="609600"/>
          </a:xfrm>
          <a:solidFill>
            <a:schemeClr val="tx1"/>
          </a:solidFill>
        </p:spPr>
        <p:txBody>
          <a:bodyPr/>
          <a:lstStyle/>
          <a:p>
            <a:pPr eaLnBrk="1" hangingPunct="1"/>
            <a:r>
              <a:rPr lang="ar-JO" altLang="en-US" sz="3600" dirty="0">
                <a:solidFill>
                  <a:schemeClr val="bg1"/>
                </a:solidFill>
                <a:ea typeface="ＭＳ Ｐゴシック" pitchFamily="34" charset="-128"/>
              </a:rPr>
              <a:t>أنواع الهيروغليفية</a:t>
            </a:r>
            <a:endParaRPr lang="en-US" altLang="en-US" sz="3600" dirty="0">
              <a:solidFill>
                <a:schemeClr val="bg1"/>
              </a:solidFill>
              <a:ea typeface="ＭＳ Ｐゴシック" pitchFamily="34" charset="-128"/>
            </a:endParaRPr>
          </a:p>
        </p:txBody>
      </p:sp>
      <p:sp>
        <p:nvSpPr>
          <p:cNvPr id="354309" name="Rectangle 5"/>
          <p:cNvSpPr>
            <a:spLocks noChangeArrowheads="1"/>
          </p:cNvSpPr>
          <p:nvPr/>
        </p:nvSpPr>
        <p:spPr bwMode="auto">
          <a:xfrm>
            <a:off x="609600" y="171450"/>
            <a:ext cx="7562850" cy="830997"/>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lvl="0" algn="ctr">
              <a:defRPr/>
            </a:pPr>
            <a:r>
              <a:rPr lang="ar-JO" b="1" dirty="0">
                <a:solidFill>
                  <a:schemeClr val="bg1"/>
                </a:solidFill>
              </a:rPr>
              <a:t>الهيروغليفية هي شكل أصلي للكتابة تطورت منها جميع الأشكال الأخرى . تم استدعاء اثنين من الأشكال الأحدث الهيراطيقية والديموطيقية:</a:t>
            </a:r>
            <a:endParaRPr kumimoji="0" lang="en-US" sz="2400" b="1" i="0" u="none" strike="noStrike" kern="1200" cap="none" spc="0" normalizeH="0" baseline="0" noProof="0" dirty="0">
              <a:ln>
                <a:noFill/>
              </a:ln>
              <a:solidFill>
                <a:schemeClr val="bg1"/>
              </a:solidFill>
              <a:effectLst/>
              <a:uLnTx/>
              <a:uFillTx/>
              <a:latin typeface="Arial" pitchFamily="-128" charset="0"/>
              <a:ea typeface="ＭＳ Ｐゴシック" pitchFamily="34" charset="-128"/>
              <a:cs typeface="+mn-cs"/>
            </a:endParaRPr>
          </a:p>
        </p:txBody>
      </p:sp>
      <p:sp>
        <p:nvSpPr>
          <p:cNvPr id="354310" name="Rectangle 6"/>
          <p:cNvSpPr>
            <a:spLocks noChangeArrowheads="1"/>
          </p:cNvSpPr>
          <p:nvPr/>
        </p:nvSpPr>
        <p:spPr bwMode="auto">
          <a:xfrm>
            <a:off x="609600" y="4464050"/>
            <a:ext cx="8534400" cy="1200329"/>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lvl="0" algn="ctr">
              <a:defRPr/>
            </a:pPr>
            <a:r>
              <a:rPr lang="ar-JO" b="1" dirty="0">
                <a:solidFill>
                  <a:schemeClr val="bg1"/>
                </a:solidFill>
              </a:rPr>
              <a:t>في القرن الثالث بعد الميلاد بدأ استبدال الهيروغليفية بالقبطية وهي شكل من أشكال الكتابة اليونانية. تمت كتابة آخر نص هيروغليفي في معبد فيلة عام 450 م. وحلت اللغة المصرية المنطوقة محل اللغة العربية في العصور الوسطى.</a:t>
            </a:r>
            <a:endParaRPr kumimoji="0" lang="en-US" sz="2400" b="1" i="0" u="none" strike="noStrike" kern="1200" cap="none" spc="0" normalizeH="0" baseline="0" noProof="0" dirty="0">
              <a:ln>
                <a:noFill/>
              </a:ln>
              <a:solidFill>
                <a:schemeClr val="bg1"/>
              </a:solidFill>
              <a:effectLst/>
              <a:uLnTx/>
              <a:uFillTx/>
              <a:latin typeface="Arial" pitchFamily="-128" charset="0"/>
              <a:ea typeface="ＭＳ Ｐゴシック" pitchFamily="34" charset="-128"/>
              <a:cs typeface="+mn-cs"/>
            </a:endParaRPr>
          </a:p>
        </p:txBody>
      </p:sp>
      <p:sp>
        <p:nvSpPr>
          <p:cNvPr id="354311" name="Rectangle 7"/>
          <p:cNvSpPr>
            <a:spLocks noChangeArrowheads="1"/>
          </p:cNvSpPr>
          <p:nvPr/>
        </p:nvSpPr>
        <p:spPr bwMode="auto">
          <a:xfrm>
            <a:off x="609600" y="1947863"/>
            <a:ext cx="8534400" cy="156966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marL="457200" lvl="0" indent="-457200" algn="r" rtl="1">
              <a:defRPr/>
            </a:pPr>
            <a:r>
              <a:rPr lang="ar-JO" b="1" dirty="0">
                <a:solidFill>
                  <a:schemeClr val="bg1"/>
                </a:solidFill>
              </a:rPr>
              <a:t>1. كانت </a:t>
            </a:r>
            <a:r>
              <a:rPr lang="ar-JO" b="1" u="sng" dirty="0">
                <a:solidFill>
                  <a:schemeClr val="bg1"/>
                </a:solidFill>
              </a:rPr>
              <a:t>الهيراطيقية</a:t>
            </a:r>
            <a:r>
              <a:rPr lang="ar-JO" b="1" dirty="0">
                <a:solidFill>
                  <a:schemeClr val="bg1"/>
                </a:solidFill>
              </a:rPr>
              <a:t> شكلًا مبسطًا من الكتابة الهيروغليفية للأغراض الإدارية و التجارية وكذلك للنصوص الأدبية والعلمية والدينية. </a:t>
            </a:r>
          </a:p>
          <a:p>
            <a:pPr marL="457200" lvl="0" indent="-457200" algn="r" rtl="1">
              <a:defRPr/>
            </a:pPr>
            <a:r>
              <a:rPr lang="ar-JO" b="1" dirty="0">
                <a:solidFill>
                  <a:schemeClr val="bg1"/>
                </a:solidFill>
              </a:rPr>
              <a:t>2. </a:t>
            </a:r>
            <a:r>
              <a:rPr lang="ar-JO" b="1" u="sng" dirty="0">
                <a:solidFill>
                  <a:schemeClr val="bg1"/>
                </a:solidFill>
              </a:rPr>
              <a:t>الديموطيقية</a:t>
            </a:r>
            <a:r>
              <a:rPr lang="ar-JO" b="1" dirty="0">
                <a:solidFill>
                  <a:schemeClr val="bg1"/>
                </a:solidFill>
              </a:rPr>
              <a:t> ، وهي كلمة يونانية تعني الكتابة الشعبية ، كانت تستخدم بشكل عام للمتطلبات اليومية للمجتمع.</a:t>
            </a:r>
            <a:r>
              <a:rPr kumimoji="0" lang="en-US" sz="2400" b="1" i="0" u="none" strike="noStrike" kern="1200" cap="none" spc="0" normalizeH="0" baseline="0" noProof="0" dirty="0">
                <a:ln>
                  <a:noFill/>
                </a:ln>
                <a:solidFill>
                  <a:schemeClr val="bg1"/>
                </a:solidFill>
                <a:effectLst/>
                <a:uLnTx/>
                <a:uFillTx/>
                <a:latin typeface="Arial" pitchFamily="-128" charset="0"/>
                <a:ea typeface="ＭＳ Ｐゴシック" pitchFamily="34" charset="-128"/>
                <a:cs typeface="+mn-cs"/>
              </a:rPr>
              <a:t> </a:t>
            </a:r>
          </a:p>
        </p:txBody>
      </p:sp>
      <p:sp>
        <p:nvSpPr>
          <p:cNvPr id="147462"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87د</a:t>
            </a:r>
            <a:endParaRPr kumimoji="0" lang="en-US" altLang="en-US" sz="1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240486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4309"/>
                                        </p:tgtEl>
                                        <p:attrNameLst>
                                          <p:attrName>style.visibility</p:attrName>
                                        </p:attrNameLst>
                                      </p:cBhvr>
                                      <p:to>
                                        <p:strVal val="visible"/>
                                      </p:to>
                                    </p:set>
                                    <p:animEffect transition="in" filter="fade">
                                      <p:cBhvr>
                                        <p:cTn id="7" dur="500"/>
                                        <p:tgtEl>
                                          <p:spTgt spid="3543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4311"/>
                                        </p:tgtEl>
                                        <p:attrNameLst>
                                          <p:attrName>style.visibility</p:attrName>
                                        </p:attrNameLst>
                                      </p:cBhvr>
                                      <p:to>
                                        <p:strVal val="visible"/>
                                      </p:to>
                                    </p:set>
                                    <p:animEffect transition="in" filter="fade">
                                      <p:cBhvr>
                                        <p:cTn id="12" dur="500"/>
                                        <p:tgtEl>
                                          <p:spTgt spid="3543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4310"/>
                                        </p:tgtEl>
                                        <p:attrNameLst>
                                          <p:attrName>style.visibility</p:attrName>
                                        </p:attrNameLst>
                                      </p:cBhvr>
                                      <p:to>
                                        <p:strVal val="visible"/>
                                      </p:to>
                                    </p:set>
                                    <p:animEffect transition="in" filter="fade">
                                      <p:cBhvr>
                                        <p:cTn id="17" dur="500"/>
                                        <p:tgtEl>
                                          <p:spTgt spid="354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9" grpId="0" autoUpdateAnimBg="0"/>
      <p:bldP spid="354310" grpId="0" autoUpdateAnimBg="0"/>
      <p:bldP spid="354311"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1028"/>
          <p:cNvSpPr>
            <a:spLocks noChangeArrowheads="1"/>
          </p:cNvSpPr>
          <p:nvPr/>
        </p:nvSpPr>
        <p:spPr bwMode="auto">
          <a:xfrm>
            <a:off x="0" y="685800"/>
            <a:ext cx="91440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0" algn="r" eaLnBrk="1" hangingPunct="1">
              <a:defRPr/>
            </a:pPr>
            <a:r>
              <a:rPr lang="ar-JO" b="1" dirty="0"/>
              <a:t>لم يتم </a:t>
            </a:r>
            <a:r>
              <a:rPr lang="ar-JO" b="1" u="sng" dirty="0">
                <a:solidFill>
                  <a:srgbClr val="00B0F0"/>
                </a:solidFill>
              </a:rPr>
              <a:t>فك رموز الهيروغليفية </a:t>
            </a:r>
            <a:r>
              <a:rPr lang="ar-JO" b="1" dirty="0"/>
              <a:t>المصرية حتى القرن التاسع عشر. كان العديد من الأشخاص يحاولون فك الشفرة عندما اكتشف الشاب الفرنسي اللامع </a:t>
            </a:r>
            <a:r>
              <a:rPr lang="ar-JO" b="1" u="sng" dirty="0">
                <a:solidFill>
                  <a:srgbClr val="00B0F0"/>
                </a:solidFill>
              </a:rPr>
              <a:t>جان فرانسوا شامبليون سر </a:t>
            </a:r>
            <a:r>
              <a:rPr lang="ar-JO" b="1" dirty="0"/>
              <a:t>هذه الكتابة القديمة</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كيف فعل ذلك ؟</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lvl="0" algn="r" eaLnBrk="1" hangingPunct="1">
              <a:defRPr/>
            </a:pPr>
            <a:r>
              <a:rPr lang="ar-JO" b="1" dirty="0"/>
              <a:t>صدر مرسوم في ممفيس، مصر في 27 مارس 196 قبل الميلاد . نقشت على </a:t>
            </a:r>
            <a:r>
              <a:rPr lang="ar-JO" b="1" dirty="0">
                <a:solidFill>
                  <a:srgbClr val="00B0F0"/>
                </a:solidFill>
              </a:rPr>
              <a:t>حجر رشيد </a:t>
            </a:r>
            <a:r>
              <a:rPr lang="ar-JO" b="1" dirty="0"/>
              <a:t>بثلاثة نصوص : الهيروغليفية والديموطيقية واليونانية</a:t>
            </a:r>
          </a:p>
          <a:p>
            <a:pPr lvl="0" eaLnBrk="1" hangingPunct="1">
              <a:defRPr/>
            </a:pP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lvl="0" algn="r" eaLnBrk="1" hangingPunct="1">
              <a:defRPr/>
            </a:pPr>
            <a:r>
              <a:rPr lang="ar-JO" b="1" dirty="0"/>
              <a:t>بعد أن فك توماس يونغ شفرة النص الديموطيقي، استخدم شامبليون المعلومات لكسر شفرة النص الهيروغليفي في عام 1822. و في عام 1828 نشر الملخص الشهير الذي يمثل أول اختراق حقيقي في قراءة الهيروغليفية.</a:t>
            </a:r>
            <a:endParaRPr kumimoji="0" lang="en-US" altLang="en-US" sz="2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148482" name="Rectangle 1026"/>
          <p:cNvSpPr>
            <a:spLocks noGrp="1" noChangeArrowheads="1"/>
          </p:cNvSpPr>
          <p:nvPr>
            <p:ph type="title"/>
          </p:nvPr>
        </p:nvSpPr>
        <p:spPr>
          <a:xfrm>
            <a:off x="457200" y="76200"/>
            <a:ext cx="8229600" cy="609600"/>
          </a:xfrm>
          <a:solidFill>
            <a:schemeClr val="accent2"/>
          </a:solidFill>
        </p:spPr>
        <p:txBody>
          <a:bodyPr/>
          <a:lstStyle/>
          <a:p>
            <a:pPr eaLnBrk="1" hangingPunct="1"/>
            <a:r>
              <a:rPr lang="ar-JO" altLang="en-US" sz="3200" dirty="0">
                <a:solidFill>
                  <a:schemeClr val="bg1"/>
                </a:solidFill>
                <a:ea typeface="ＭＳ Ｐゴシック" pitchFamily="34" charset="-128"/>
              </a:rPr>
              <a:t>كيف تم فك رموز الهيروغليفية</a:t>
            </a:r>
            <a:endParaRPr lang="en-US" altLang="en-US" dirty="0">
              <a:solidFill>
                <a:schemeClr val="bg1"/>
              </a:solidFill>
              <a:ea typeface="ＭＳ Ｐゴシック" pitchFamily="34" charset="-128"/>
            </a:endParaRPr>
          </a:p>
        </p:txBody>
      </p:sp>
      <p:sp>
        <p:nvSpPr>
          <p:cNvPr id="148483" name="Text Box 12"/>
          <p:cNvSpPr txBox="1">
            <a:spLocks noChangeArrowheads="1"/>
          </p:cNvSpPr>
          <p:nvPr/>
        </p:nvSpPr>
        <p:spPr bwMode="auto">
          <a:xfrm>
            <a:off x="8375650" y="39688"/>
            <a:ext cx="636713"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rPr>
              <a:t>87د</a:t>
            </a:r>
            <a:endParaRPr kumimoji="0" lang="en-US" altLang="en-US" sz="18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2836976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p:txBody>
          <a:bodyPr/>
          <a:lstStyle/>
          <a:p>
            <a:pPr eaLnBrk="1" hangingPunct="1"/>
            <a:r>
              <a:rPr lang="ar-JO" altLang="en-US" sz="4000" b="1" dirty="0">
                <a:solidFill>
                  <a:srgbClr val="000000"/>
                </a:solidFill>
                <a:ea typeface="ＭＳ Ｐゴシック" pitchFamily="34" charset="-128"/>
              </a:rPr>
              <a:t>الهيروغليفية و ما يشابهها من مخطوطات</a:t>
            </a:r>
            <a:endParaRPr lang="en-US" altLang="en-US" sz="7200" dirty="0">
              <a:solidFill>
                <a:srgbClr val="000000"/>
              </a:solidFill>
              <a:ea typeface="ＭＳ Ｐゴシック" pitchFamily="34" charset="-128"/>
            </a:endParaRPr>
          </a:p>
        </p:txBody>
      </p:sp>
      <p:pic>
        <p:nvPicPr>
          <p:cNvPr id="149506" name="Picture 5" descr="Hieroglyphs, tomb of Sethos II; &#10;CMC PCD 2001-277-068">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302101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Picture 7" descr="Spell to unite the soul of a deceased person with its mummy; &#10;drawing: Catherine Fitzpatrick; &#10;CMC S98-3518; &#10;PCD 2001-283-01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1524000"/>
            <a:ext cx="38862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Text Box 9"/>
          <p:cNvSpPr txBox="1">
            <a:spLocks noChangeArrowheads="1"/>
          </p:cNvSpPr>
          <p:nvPr/>
        </p:nvSpPr>
        <p:spPr bwMode="auto">
          <a:xfrm>
            <a:off x="3886200" y="5029200"/>
            <a:ext cx="4648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ar-JO" altLang="en-US" b="1" dirty="0">
                <a:solidFill>
                  <a:srgbClr val="000000"/>
                </a:solidFill>
                <a:cs typeface="+mn-cs"/>
              </a:rPr>
              <a:t>مأخوذة من : ج. ستيندورف و ك. سيلي، عندما حكمت مصر الشرق، شيكاغو : 1942، ص122</a:t>
            </a:r>
            <a:endParaRPr kumimoji="0" lang="en-US" altLang="en-US" sz="24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700005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2/12</a:t>
            </a:r>
          </a:p>
        </p:txBody>
      </p:sp>
      <p:pic>
        <p:nvPicPr>
          <p:cNvPr id="62466"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راحتي و ملاذي </a:t>
            </a:r>
          </a:p>
          <a:p>
            <a:pPr algn="ctr" eaLnBrk="0" hangingPunct="0"/>
            <a:r>
              <a:rPr lang="ar-JO" sz="4000" b="1" dirty="0">
                <a:solidFill>
                  <a:srgbClr val="FFFFFF"/>
                </a:solidFill>
              </a:rPr>
              <a:t>برج الملجأ والقوة </a:t>
            </a:r>
          </a:p>
          <a:p>
            <a:pPr algn="ctr" eaLnBrk="0" hangingPunct="0"/>
            <a:r>
              <a:rPr lang="ar-JO" sz="4000" b="1" dirty="0">
                <a:solidFill>
                  <a:srgbClr val="FFFFFF"/>
                </a:solidFill>
              </a:rPr>
              <a:t>دع كل نَفَس و كل ما أنا عليه </a:t>
            </a:r>
          </a:p>
          <a:p>
            <a:pPr algn="ctr" eaLnBrk="0" hangingPunct="0"/>
            <a:r>
              <a:rPr lang="ar-JO" sz="4000" b="1" dirty="0">
                <a:solidFill>
                  <a:srgbClr val="FFFFFF"/>
                </a:solidFill>
              </a:rPr>
              <a:t>لا يكف عن عبادتك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5" descr="writ05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9372600"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384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تاريخ علم الآثار الكتابي</a:t>
            </a:r>
            <a:endParaRPr lang="en-US" dirty="0">
              <a:ea typeface="+mj-ea"/>
              <a:cs typeface="+mj-cs"/>
            </a:endParaRPr>
          </a:p>
        </p:txBody>
      </p:sp>
      <p:pic>
        <p:nvPicPr>
          <p:cNvPr id="76804" name="Picture 4" descr="j0240453"/>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010400" y="609600"/>
            <a:ext cx="1809750" cy="1346200"/>
          </a:xfrm>
          <a:effectLst>
            <a:outerShdw blurRad="63500" dist="38099" dir="2700000" algn="ctr" rotWithShape="0">
              <a:schemeClr val="bg2">
                <a:alpha val="74997"/>
              </a:schemeClr>
            </a:outerShdw>
          </a:effectLst>
        </p:spPr>
      </p:pic>
      <p:pic>
        <p:nvPicPr>
          <p:cNvPr id="76807" name="Picture 7" descr="bar">
            <a:hlinkClick r:id="rId4"/>
          </p:cNvPr>
          <p:cNvPicPr>
            <a:picLocks noGrp="1" noChangeAspect="1" noChangeArrowheads="1"/>
          </p:cNvPicPr>
          <p:nvPr>
            <p:ph sz="quarter" idx="3"/>
          </p:nvPr>
        </p:nvPicPr>
        <p:blipFill>
          <a:blip r:embed="rId5"/>
          <a:srcRect/>
          <a:stretch>
            <a:fillRect/>
          </a:stretch>
        </p:blipFill>
        <p:spPr>
          <a:xfrm>
            <a:off x="4495800" y="4343400"/>
            <a:ext cx="1423988" cy="1892300"/>
          </a:xfrm>
          <a:effectLst>
            <a:outerShdw blurRad="63500" dist="38099" dir="2700000" algn="ctr" rotWithShape="0">
              <a:schemeClr val="bg2">
                <a:alpha val="74998"/>
              </a:schemeClr>
            </a:outerShdw>
          </a:effectLst>
        </p:spPr>
      </p:pic>
      <p:pic>
        <p:nvPicPr>
          <p:cNvPr id="76810" name="Picture 10" descr="barcover987">
            <a:hlinkClick r:id="rId6"/>
          </p:cNvPr>
          <p:cNvPicPr>
            <a:picLocks noChangeAspect="1" noChangeArrowheads="1"/>
          </p:cNvPicPr>
          <p:nvPr/>
        </p:nvPicPr>
        <p:blipFill>
          <a:blip r:embed="rId7"/>
          <a:srcRect/>
          <a:stretch>
            <a:fillRect/>
          </a:stretch>
        </p:blipFill>
        <p:spPr bwMode="auto">
          <a:xfrm>
            <a:off x="5410200" y="4953000"/>
            <a:ext cx="1474788" cy="1905000"/>
          </a:xfrm>
          <a:prstGeom prst="rect">
            <a:avLst/>
          </a:prstGeom>
          <a:noFill/>
          <a:effectLst>
            <a:outerShdw blurRad="63500" dist="38099" dir="2700000" algn="ctr" rotWithShape="0">
              <a:schemeClr val="bg2">
                <a:alpha val="74998"/>
              </a:schemeClr>
            </a:outerShdw>
          </a:effectLst>
        </p:spPr>
      </p:pic>
      <p:pic>
        <p:nvPicPr>
          <p:cNvPr id="76813" name="Picture 13" descr="front_thumb">
            <a:hlinkClick r:id="rId8"/>
          </p:cNvPr>
          <p:cNvPicPr>
            <a:picLocks noChangeAspect="1" noChangeArrowheads="1"/>
          </p:cNvPicPr>
          <p:nvPr/>
        </p:nvPicPr>
        <p:blipFill>
          <a:blip r:embed="rId9"/>
          <a:srcRect/>
          <a:stretch>
            <a:fillRect/>
          </a:stretch>
        </p:blipFill>
        <p:spPr bwMode="auto">
          <a:xfrm>
            <a:off x="6689725" y="3886200"/>
            <a:ext cx="1296988" cy="1709738"/>
          </a:xfrm>
          <a:prstGeom prst="rect">
            <a:avLst/>
          </a:prstGeom>
          <a:noFill/>
          <a:effectLst>
            <a:outerShdw blurRad="63500" dist="38099" dir="2700000" algn="ctr" rotWithShape="0">
              <a:schemeClr val="bg2">
                <a:alpha val="74998"/>
              </a:schemeClr>
            </a:outerShdw>
          </a:effectLst>
        </p:spPr>
      </p:pic>
      <p:pic>
        <p:nvPicPr>
          <p:cNvPr id="76817" name="Picture 17" descr="biblicalarchaeology">
            <a:hlinkClick r:id="rId10"/>
          </p:cNvPr>
          <p:cNvPicPr>
            <a:picLocks noChangeAspect="1" noChangeArrowheads="1"/>
          </p:cNvPicPr>
          <p:nvPr/>
        </p:nvPicPr>
        <p:blipFill>
          <a:blip r:embed="rId11"/>
          <a:srcRect/>
          <a:stretch>
            <a:fillRect/>
          </a:stretch>
        </p:blipFill>
        <p:spPr bwMode="auto">
          <a:xfrm>
            <a:off x="7467600" y="2743200"/>
            <a:ext cx="1474788" cy="1752600"/>
          </a:xfrm>
          <a:prstGeom prst="rect">
            <a:avLst/>
          </a:prstGeom>
          <a:noFill/>
          <a:effectLst>
            <a:outerShdw blurRad="63500" dist="38099" dir="2700000" algn="ctr" rotWithShape="0">
              <a:schemeClr val="bg2">
                <a:alpha val="74998"/>
              </a:schemeClr>
            </a:outerShdw>
          </a:effectLst>
        </p:spPr>
      </p:pic>
      <p:pic>
        <p:nvPicPr>
          <p:cNvPr id="76819" name="Picture 19" descr="flame3"/>
          <p:cNvPicPr>
            <a:picLocks noChangeAspect="1" noChangeArrowheads="1"/>
          </p:cNvPicPr>
          <p:nvPr/>
        </p:nvPicPr>
        <p:blipFill>
          <a:blip r:embed="rId12"/>
          <a:srcRect/>
          <a:stretch>
            <a:fillRect/>
          </a:stretch>
        </p:blipFill>
        <p:spPr bwMode="auto">
          <a:xfrm>
            <a:off x="7696200" y="5181600"/>
            <a:ext cx="1131888" cy="1676400"/>
          </a:xfrm>
          <a:prstGeom prst="rect">
            <a:avLst/>
          </a:prstGeom>
          <a:noFill/>
          <a:effectLst>
            <a:outerShdw blurRad="63500" dist="38099" dir="2700000" algn="ctr" rotWithShape="0">
              <a:schemeClr val="bg2">
                <a:alpha val="74998"/>
              </a:schemeClr>
            </a:outerShdw>
          </a:effectLst>
        </p:spPr>
      </p:pic>
      <p:pic>
        <p:nvPicPr>
          <p:cNvPr id="76821" name="Picture 21" descr="BAReviewcover"/>
          <p:cNvPicPr>
            <a:picLocks noChangeAspect="1" noChangeArrowheads="1"/>
          </p:cNvPicPr>
          <p:nvPr/>
        </p:nvPicPr>
        <p:blipFill>
          <a:blip r:embed="rId13"/>
          <a:srcRect/>
          <a:stretch>
            <a:fillRect/>
          </a:stretch>
        </p:blipFill>
        <p:spPr bwMode="auto">
          <a:xfrm>
            <a:off x="2362200" y="6286500"/>
            <a:ext cx="1828800" cy="571500"/>
          </a:xfrm>
          <a:prstGeom prst="rect">
            <a:avLst/>
          </a:prstGeom>
          <a:noFill/>
          <a:effectLst>
            <a:outerShdw blurRad="63500" dist="38099" dir="2700000" algn="ctr" rotWithShape="0">
              <a:schemeClr val="bg2">
                <a:alpha val="74998"/>
              </a:schemeClr>
            </a:outerShdw>
          </a:effectLst>
        </p:spPr>
      </p:pic>
      <p:pic>
        <p:nvPicPr>
          <p:cNvPr id="76823" name="Picture 23" descr="d0ljdzg"/>
          <p:cNvPicPr>
            <a:picLocks noChangeAspect="1" noChangeArrowheads="1"/>
          </p:cNvPicPr>
          <p:nvPr/>
        </p:nvPicPr>
        <p:blipFill>
          <a:blip r:embed="rId14"/>
          <a:srcRect/>
          <a:stretch>
            <a:fillRect/>
          </a:stretch>
        </p:blipFill>
        <p:spPr bwMode="auto">
          <a:xfrm>
            <a:off x="5256213" y="2514600"/>
            <a:ext cx="1260475" cy="1695450"/>
          </a:xfrm>
          <a:prstGeom prst="rect">
            <a:avLst/>
          </a:prstGeom>
          <a:noFill/>
          <a:effectLst>
            <a:outerShdw blurRad="63500" dist="38099" dir="2700000" algn="ctr" rotWithShape="0">
              <a:schemeClr val="bg2">
                <a:alpha val="74998"/>
              </a:schemeClr>
            </a:outerShdw>
          </a:effectLst>
        </p:spPr>
      </p:pic>
      <p:sp>
        <p:nvSpPr>
          <p:cNvPr id="76803" name="Rectangle 3"/>
          <p:cNvSpPr>
            <a:spLocks noGrp="1" noChangeArrowheads="1"/>
          </p:cNvSpPr>
          <p:nvPr>
            <p:ph type="body" sz="half" idx="1"/>
          </p:nvPr>
        </p:nvSpPr>
        <p:spPr>
          <a:xfrm>
            <a:off x="685800" y="1981200"/>
            <a:ext cx="3743324" cy="4191000"/>
          </a:xfrm>
        </p:spPr>
        <p:txBody>
          <a:bodyPr/>
          <a:lstStyle/>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الصدفة</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اكتشاف حجر رشيد (1799)</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السطح</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إدوارد روبنسون و عالي سميث (1838)</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الحفارات</a:t>
            </a:r>
            <a:r>
              <a:rPr lang="ar-JO" b="1" dirty="0">
                <a:effectLst>
                  <a:outerShdw blurRad="50800" dist="63500" dir="2700000" algn="tl" rotWithShape="0">
                    <a:srgbClr val="000000"/>
                  </a:outerShdw>
                </a:effectLst>
                <a:latin typeface="Arial Narrow" charset="0"/>
                <a:ea typeface="ＭＳ Ｐゴシック" charset="0"/>
                <a:cs typeface="ＭＳ Ｐゴシック" charset="0"/>
              </a:rPr>
              <a:t> : دي سلاوسي في القدس (1863)</a:t>
            </a:r>
            <a:endParaRPr lang="en-US" b="1" dirty="0">
              <a:effectLst>
                <a:outerShdw blurRad="50800" dist="63500" dir="2700000" algn="tl" rotWithShape="0">
                  <a:srgbClr val="000000"/>
                </a:outerShdw>
              </a:effectLst>
              <a:latin typeface="Arial Narrow" charset="0"/>
              <a:ea typeface="ＭＳ Ｐゴシック" charset="0"/>
              <a:cs typeface="ＭＳ Ｐゴシック" charset="0"/>
            </a:endParaRPr>
          </a:p>
          <a:p>
            <a:pPr algn="r" rtl="1" eaLnBrk="1" hangingPunct="1">
              <a:lnSpc>
                <a:spcPct val="90000"/>
              </a:lnSpc>
              <a:defRPr/>
            </a:pPr>
            <a:r>
              <a:rPr lang="ar-JO" b="1" i="1" dirty="0">
                <a:solidFill>
                  <a:srgbClr val="FFFF00"/>
                </a:solidFill>
                <a:effectLst>
                  <a:outerShdw blurRad="50800" dist="63500" dir="2700000" algn="tl" rotWithShape="0">
                    <a:srgbClr val="000000"/>
                  </a:outerShdw>
                </a:effectLst>
                <a:latin typeface="Arial Narrow" charset="0"/>
                <a:ea typeface="ＭＳ Ｐゴシック" charset="0"/>
                <a:cs typeface="ＭＳ Ｐゴシック" charset="0"/>
              </a:rPr>
              <a:t>التعميم</a:t>
            </a:r>
            <a:r>
              <a:rPr lang="ar-JO" b="1" i="1" dirty="0">
                <a:effectLst>
                  <a:outerShdw blurRad="50800" dist="63500" dir="2700000" algn="tl" rotWithShape="0">
                    <a:srgbClr val="000000"/>
                  </a:outerShdw>
                </a:effectLst>
                <a:latin typeface="Arial Narrow" charset="0"/>
                <a:ea typeface="ＭＳ Ｐゴシック" charset="0"/>
                <a:cs typeface="ＭＳ Ｐゴシック" charset="0"/>
              </a:rPr>
              <a:t> : عرض علم الآثار الكتابي (1975)</a:t>
            </a:r>
            <a:endParaRPr lang="en-US" b="1" i="1" dirty="0">
              <a:effectLst>
                <a:outerShdw blurRad="50800" dist="63500" dir="2700000" algn="tl" rotWithShape="0">
                  <a:srgbClr val="000000"/>
                </a:outerShdw>
              </a:effectLst>
              <a:latin typeface="Arial Narrow" charset="0"/>
              <a:ea typeface="ＭＳ Ｐゴシック" charset="0"/>
              <a:cs typeface="ＭＳ Ｐゴシック" charset="0"/>
            </a:endParaRPr>
          </a:p>
        </p:txBody>
      </p:sp>
      <p:sp>
        <p:nvSpPr>
          <p:cNvPr id="13" name="Text Box 12">
            <a:extLst>
              <a:ext uri="{FF2B5EF4-FFF2-40B4-BE49-F238E27FC236}">
                <a16:creationId xmlns:a16="http://schemas.microsoft.com/office/drawing/2014/main" id="{DB74631A-B4C6-DC4E-8329-4DE9AADEAA8F}"/>
              </a:ext>
            </a:extLst>
          </p:cNvPr>
          <p:cNvSpPr txBox="1">
            <a:spLocks noChangeArrowheads="1"/>
          </p:cNvSpPr>
          <p:nvPr/>
        </p:nvSpPr>
        <p:spPr bwMode="auto">
          <a:xfrm>
            <a:off x="8350250" y="87015"/>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197</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iterate type="lt">
                                    <p:tmPct val="0"/>
                                  </p:iterate>
                                  <p:childTnLst>
                                    <p:set>
                                      <p:cBhvr>
                                        <p:cTn id="6" dur="1" fill="hold">
                                          <p:stCondLst>
                                            <p:cond delay="0"/>
                                          </p:stCondLst>
                                        </p:cTn>
                                        <p:tgtEl>
                                          <p:spTgt spid="76803">
                                            <p:txEl>
                                              <p:pRg st="0" end="0"/>
                                            </p:txEl>
                                          </p:spTgt>
                                        </p:tgtEl>
                                        <p:attrNameLst>
                                          <p:attrName>style.visibility</p:attrName>
                                        </p:attrNameLst>
                                      </p:cBhvr>
                                      <p:to>
                                        <p:strVal val="visible"/>
                                      </p:to>
                                    </p:set>
                                    <p:animEffect transition="in" filter="barn(inHorizontal)">
                                      <p:cBhvr>
                                        <p:cTn id="7" dur="500"/>
                                        <p:tgtEl>
                                          <p:spTgt spid="768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iterate type="lt">
                                    <p:tmPct val="0"/>
                                  </p:iterate>
                                  <p:childTnLst>
                                    <p:set>
                                      <p:cBhvr>
                                        <p:cTn id="11" dur="1" fill="hold">
                                          <p:stCondLst>
                                            <p:cond delay="0"/>
                                          </p:stCondLst>
                                        </p:cTn>
                                        <p:tgtEl>
                                          <p:spTgt spid="76803">
                                            <p:txEl>
                                              <p:pRg st="1" end="1"/>
                                            </p:txEl>
                                          </p:spTgt>
                                        </p:tgtEl>
                                        <p:attrNameLst>
                                          <p:attrName>style.visibility</p:attrName>
                                        </p:attrNameLst>
                                      </p:cBhvr>
                                      <p:to>
                                        <p:strVal val="visible"/>
                                      </p:to>
                                    </p:set>
                                    <p:animEffect transition="in" filter="barn(inHorizontal)">
                                      <p:cBhvr>
                                        <p:cTn id="12" dur="500"/>
                                        <p:tgtEl>
                                          <p:spTgt spid="768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iterate type="lt">
                                    <p:tmPct val="0"/>
                                  </p:iterate>
                                  <p:childTnLst>
                                    <p:set>
                                      <p:cBhvr>
                                        <p:cTn id="16" dur="1" fill="hold">
                                          <p:stCondLst>
                                            <p:cond delay="0"/>
                                          </p:stCondLst>
                                        </p:cTn>
                                        <p:tgtEl>
                                          <p:spTgt spid="76803">
                                            <p:txEl>
                                              <p:pRg st="2" end="2"/>
                                            </p:txEl>
                                          </p:spTgt>
                                        </p:tgtEl>
                                        <p:attrNameLst>
                                          <p:attrName>style.visibility</p:attrName>
                                        </p:attrNameLst>
                                      </p:cBhvr>
                                      <p:to>
                                        <p:strVal val="visible"/>
                                      </p:to>
                                    </p:set>
                                    <p:animEffect transition="in" filter="barn(inHorizontal)">
                                      <p:cBhvr>
                                        <p:cTn id="17" dur="500"/>
                                        <p:tgtEl>
                                          <p:spTgt spid="768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iterate type="lt">
                                    <p:tmPct val="0"/>
                                  </p:iterate>
                                  <p:childTnLst>
                                    <p:set>
                                      <p:cBhvr>
                                        <p:cTn id="21" dur="1" fill="hold">
                                          <p:stCondLst>
                                            <p:cond delay="0"/>
                                          </p:stCondLst>
                                        </p:cTn>
                                        <p:tgtEl>
                                          <p:spTgt spid="76803">
                                            <p:txEl>
                                              <p:pRg st="3" end="3"/>
                                            </p:txEl>
                                          </p:spTgt>
                                        </p:tgtEl>
                                        <p:attrNameLst>
                                          <p:attrName>style.visibility</p:attrName>
                                        </p:attrNameLst>
                                      </p:cBhvr>
                                      <p:to>
                                        <p:strVal val="visible"/>
                                      </p:to>
                                    </p:set>
                                    <p:animEffect transition="in" filter="barn(inHorizontal)">
                                      <p:cBhvr>
                                        <p:cTn id="22" dur="500"/>
                                        <p:tgtEl>
                                          <p:spTgt spid="76803">
                                            <p:txEl>
                                              <p:pRg st="3" end="3"/>
                                            </p:txEl>
                                          </p:spTgt>
                                        </p:tgtEl>
                                      </p:cBhvr>
                                    </p:animEffect>
                                  </p:childTnLst>
                                </p:cTn>
                              </p:par>
                            </p:childTnLst>
                          </p:cTn>
                        </p:par>
                        <p:par>
                          <p:cTn id="23" fill="hold" nodeType="afterGroup">
                            <p:stCondLst>
                              <p:cond delay="500"/>
                            </p:stCondLst>
                            <p:childTnLst>
                              <p:par>
                                <p:cTn id="24" presetID="15" presetClass="entr" presetSubtype="0" fill="hold" nodeType="afterEffect">
                                  <p:stCondLst>
                                    <p:cond delay="0"/>
                                  </p:stCondLst>
                                  <p:childTnLst>
                                    <p:set>
                                      <p:cBhvr>
                                        <p:cTn id="25" dur="1" fill="hold">
                                          <p:stCondLst>
                                            <p:cond delay="0"/>
                                          </p:stCondLst>
                                        </p:cTn>
                                        <p:tgtEl>
                                          <p:spTgt spid="76821"/>
                                        </p:tgtEl>
                                        <p:attrNameLst>
                                          <p:attrName>style.visibility</p:attrName>
                                        </p:attrNameLst>
                                      </p:cBhvr>
                                      <p:to>
                                        <p:strVal val="visible"/>
                                      </p:to>
                                    </p:set>
                                    <p:anim calcmode="lin" valueType="num">
                                      <p:cBhvr>
                                        <p:cTn id="26" dur="1000" fill="hold"/>
                                        <p:tgtEl>
                                          <p:spTgt spid="76821"/>
                                        </p:tgtEl>
                                        <p:attrNameLst>
                                          <p:attrName>ppt_w</p:attrName>
                                        </p:attrNameLst>
                                      </p:cBhvr>
                                      <p:tavLst>
                                        <p:tav tm="0">
                                          <p:val>
                                            <p:fltVal val="0"/>
                                          </p:val>
                                        </p:tav>
                                        <p:tav tm="100000">
                                          <p:val>
                                            <p:strVal val="#ppt_w"/>
                                          </p:val>
                                        </p:tav>
                                      </p:tavLst>
                                    </p:anim>
                                    <p:anim calcmode="lin" valueType="num">
                                      <p:cBhvr>
                                        <p:cTn id="27" dur="1000" fill="hold"/>
                                        <p:tgtEl>
                                          <p:spTgt spid="76821"/>
                                        </p:tgtEl>
                                        <p:attrNameLst>
                                          <p:attrName>ppt_h</p:attrName>
                                        </p:attrNameLst>
                                      </p:cBhvr>
                                      <p:tavLst>
                                        <p:tav tm="0">
                                          <p:val>
                                            <p:fltVal val="0"/>
                                          </p:val>
                                        </p:tav>
                                        <p:tav tm="100000">
                                          <p:val>
                                            <p:strVal val="#ppt_h"/>
                                          </p:val>
                                        </p:tav>
                                      </p:tavLst>
                                    </p:anim>
                                    <p:anim calcmode="lin" valueType="num">
                                      <p:cBhvr>
                                        <p:cTn id="28" dur="1000" fill="hold"/>
                                        <p:tgtEl>
                                          <p:spTgt spid="768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76821"/>
                                        </p:tgtEl>
                                        <p:attrNameLst>
                                          <p:attrName>ppt_y</p:attrName>
                                        </p:attrNameLst>
                                      </p:cBhvr>
                                      <p:tavLst>
                                        <p:tav tm="0" fmla="#ppt_y+(sin(-2*pi*(1-$))*-#ppt_x+cos(-2*pi*(1-$))*(1-#ppt_y))*(1-$)">
                                          <p:val>
                                            <p:fltVal val="0"/>
                                          </p:val>
                                        </p:tav>
                                        <p:tav tm="100000">
                                          <p:val>
                                            <p:fltVal val="1"/>
                                          </p:val>
                                        </p:tav>
                                      </p:tavLst>
                                    </p:anim>
                                  </p:childTnLst>
                                </p:cTn>
                              </p:par>
                            </p:childTnLst>
                          </p:cTn>
                        </p:par>
                        <p:par>
                          <p:cTn id="30" fill="hold" nodeType="afterGroup">
                            <p:stCondLst>
                              <p:cond delay="1500"/>
                            </p:stCondLst>
                            <p:childTnLst>
                              <p:par>
                                <p:cTn id="31" presetID="15" presetClass="entr" presetSubtype="0" fill="hold" nodeType="afterEffect">
                                  <p:stCondLst>
                                    <p:cond delay="0"/>
                                  </p:stCondLst>
                                  <p:childTnLst>
                                    <p:set>
                                      <p:cBhvr>
                                        <p:cTn id="32" dur="1" fill="hold">
                                          <p:stCondLst>
                                            <p:cond delay="0"/>
                                          </p:stCondLst>
                                        </p:cTn>
                                        <p:tgtEl>
                                          <p:spTgt spid="76823"/>
                                        </p:tgtEl>
                                        <p:attrNameLst>
                                          <p:attrName>style.visibility</p:attrName>
                                        </p:attrNameLst>
                                      </p:cBhvr>
                                      <p:to>
                                        <p:strVal val="visible"/>
                                      </p:to>
                                    </p:set>
                                    <p:anim calcmode="lin" valueType="num">
                                      <p:cBhvr>
                                        <p:cTn id="33" dur="1000" fill="hold"/>
                                        <p:tgtEl>
                                          <p:spTgt spid="76823"/>
                                        </p:tgtEl>
                                        <p:attrNameLst>
                                          <p:attrName>ppt_w</p:attrName>
                                        </p:attrNameLst>
                                      </p:cBhvr>
                                      <p:tavLst>
                                        <p:tav tm="0">
                                          <p:val>
                                            <p:fltVal val="0"/>
                                          </p:val>
                                        </p:tav>
                                        <p:tav tm="100000">
                                          <p:val>
                                            <p:strVal val="#ppt_w"/>
                                          </p:val>
                                        </p:tav>
                                      </p:tavLst>
                                    </p:anim>
                                    <p:anim calcmode="lin" valueType="num">
                                      <p:cBhvr>
                                        <p:cTn id="34" dur="1000" fill="hold"/>
                                        <p:tgtEl>
                                          <p:spTgt spid="76823"/>
                                        </p:tgtEl>
                                        <p:attrNameLst>
                                          <p:attrName>ppt_h</p:attrName>
                                        </p:attrNameLst>
                                      </p:cBhvr>
                                      <p:tavLst>
                                        <p:tav tm="0">
                                          <p:val>
                                            <p:fltVal val="0"/>
                                          </p:val>
                                        </p:tav>
                                        <p:tav tm="100000">
                                          <p:val>
                                            <p:strVal val="#ppt_h"/>
                                          </p:val>
                                        </p:tav>
                                      </p:tavLst>
                                    </p:anim>
                                    <p:anim calcmode="lin" valueType="num">
                                      <p:cBhvr>
                                        <p:cTn id="35" dur="1000" fill="hold"/>
                                        <p:tgtEl>
                                          <p:spTgt spid="76823"/>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6823"/>
                                        </p:tgtEl>
                                        <p:attrNameLst>
                                          <p:attrName>ppt_y</p:attrName>
                                        </p:attrNameLst>
                                      </p:cBhvr>
                                      <p:tavLst>
                                        <p:tav tm="0" fmla="#ppt_y+(sin(-2*pi*(1-$))*-#ppt_x+cos(-2*pi*(1-$))*(1-#ppt_y))*(1-$)">
                                          <p:val>
                                            <p:fltVal val="0"/>
                                          </p:val>
                                        </p:tav>
                                        <p:tav tm="100000">
                                          <p:val>
                                            <p:fltVal val="1"/>
                                          </p:val>
                                        </p:tav>
                                      </p:tavLst>
                                    </p:anim>
                                  </p:childTnLst>
                                </p:cTn>
                              </p:par>
                            </p:childTnLst>
                          </p:cTn>
                        </p:par>
                        <p:par>
                          <p:cTn id="37" fill="hold" nodeType="afterGroup">
                            <p:stCondLst>
                              <p:cond delay="2500"/>
                            </p:stCondLst>
                            <p:childTnLst>
                              <p:par>
                                <p:cTn id="38" presetID="15" presetClass="entr" presetSubtype="0" fill="hold" nodeType="afterEffect">
                                  <p:stCondLst>
                                    <p:cond delay="0"/>
                                  </p:stCondLst>
                                  <p:childTnLst>
                                    <p:set>
                                      <p:cBhvr>
                                        <p:cTn id="39" dur="1" fill="hold">
                                          <p:stCondLst>
                                            <p:cond delay="0"/>
                                          </p:stCondLst>
                                        </p:cTn>
                                        <p:tgtEl>
                                          <p:spTgt spid="76807"/>
                                        </p:tgtEl>
                                        <p:attrNameLst>
                                          <p:attrName>style.visibility</p:attrName>
                                        </p:attrNameLst>
                                      </p:cBhvr>
                                      <p:to>
                                        <p:strVal val="visible"/>
                                      </p:to>
                                    </p:set>
                                    <p:anim calcmode="lin" valueType="num">
                                      <p:cBhvr>
                                        <p:cTn id="40" dur="1000" fill="hold"/>
                                        <p:tgtEl>
                                          <p:spTgt spid="76807"/>
                                        </p:tgtEl>
                                        <p:attrNameLst>
                                          <p:attrName>ppt_w</p:attrName>
                                        </p:attrNameLst>
                                      </p:cBhvr>
                                      <p:tavLst>
                                        <p:tav tm="0">
                                          <p:val>
                                            <p:fltVal val="0"/>
                                          </p:val>
                                        </p:tav>
                                        <p:tav tm="100000">
                                          <p:val>
                                            <p:strVal val="#ppt_w"/>
                                          </p:val>
                                        </p:tav>
                                      </p:tavLst>
                                    </p:anim>
                                    <p:anim calcmode="lin" valueType="num">
                                      <p:cBhvr>
                                        <p:cTn id="41" dur="1000" fill="hold"/>
                                        <p:tgtEl>
                                          <p:spTgt spid="76807"/>
                                        </p:tgtEl>
                                        <p:attrNameLst>
                                          <p:attrName>ppt_h</p:attrName>
                                        </p:attrNameLst>
                                      </p:cBhvr>
                                      <p:tavLst>
                                        <p:tav tm="0">
                                          <p:val>
                                            <p:fltVal val="0"/>
                                          </p:val>
                                        </p:tav>
                                        <p:tav tm="100000">
                                          <p:val>
                                            <p:strVal val="#ppt_h"/>
                                          </p:val>
                                        </p:tav>
                                      </p:tavLst>
                                    </p:anim>
                                    <p:anim calcmode="lin" valueType="num">
                                      <p:cBhvr>
                                        <p:cTn id="42" dur="1000" fill="hold"/>
                                        <p:tgtEl>
                                          <p:spTgt spid="76807"/>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76807"/>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3500"/>
                            </p:stCondLst>
                            <p:childTnLst>
                              <p:par>
                                <p:cTn id="45" presetID="15" presetClass="entr" presetSubtype="0" fill="hold" nodeType="afterEffect">
                                  <p:stCondLst>
                                    <p:cond delay="0"/>
                                  </p:stCondLst>
                                  <p:childTnLst>
                                    <p:set>
                                      <p:cBhvr>
                                        <p:cTn id="46" dur="1" fill="hold">
                                          <p:stCondLst>
                                            <p:cond delay="0"/>
                                          </p:stCondLst>
                                        </p:cTn>
                                        <p:tgtEl>
                                          <p:spTgt spid="76810"/>
                                        </p:tgtEl>
                                        <p:attrNameLst>
                                          <p:attrName>style.visibility</p:attrName>
                                        </p:attrNameLst>
                                      </p:cBhvr>
                                      <p:to>
                                        <p:strVal val="visible"/>
                                      </p:to>
                                    </p:set>
                                    <p:anim calcmode="lin" valueType="num">
                                      <p:cBhvr>
                                        <p:cTn id="47" dur="1000" fill="hold"/>
                                        <p:tgtEl>
                                          <p:spTgt spid="76810"/>
                                        </p:tgtEl>
                                        <p:attrNameLst>
                                          <p:attrName>ppt_w</p:attrName>
                                        </p:attrNameLst>
                                      </p:cBhvr>
                                      <p:tavLst>
                                        <p:tav tm="0">
                                          <p:val>
                                            <p:fltVal val="0"/>
                                          </p:val>
                                        </p:tav>
                                        <p:tav tm="100000">
                                          <p:val>
                                            <p:strVal val="#ppt_w"/>
                                          </p:val>
                                        </p:tav>
                                      </p:tavLst>
                                    </p:anim>
                                    <p:anim calcmode="lin" valueType="num">
                                      <p:cBhvr>
                                        <p:cTn id="48" dur="1000" fill="hold"/>
                                        <p:tgtEl>
                                          <p:spTgt spid="76810"/>
                                        </p:tgtEl>
                                        <p:attrNameLst>
                                          <p:attrName>ppt_h</p:attrName>
                                        </p:attrNameLst>
                                      </p:cBhvr>
                                      <p:tavLst>
                                        <p:tav tm="0">
                                          <p:val>
                                            <p:fltVal val="0"/>
                                          </p:val>
                                        </p:tav>
                                        <p:tav tm="100000">
                                          <p:val>
                                            <p:strVal val="#ppt_h"/>
                                          </p:val>
                                        </p:tav>
                                      </p:tavLst>
                                    </p:anim>
                                    <p:anim calcmode="lin" valueType="num">
                                      <p:cBhvr>
                                        <p:cTn id="49" dur="1000" fill="hold"/>
                                        <p:tgtEl>
                                          <p:spTgt spid="7681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76810"/>
                                        </p:tgtEl>
                                        <p:attrNameLst>
                                          <p:attrName>ppt_y</p:attrName>
                                        </p:attrNameLst>
                                      </p:cBhvr>
                                      <p:tavLst>
                                        <p:tav tm="0" fmla="#ppt_y+(sin(-2*pi*(1-$))*-#ppt_x+cos(-2*pi*(1-$))*(1-#ppt_y))*(1-$)">
                                          <p:val>
                                            <p:fltVal val="0"/>
                                          </p:val>
                                        </p:tav>
                                        <p:tav tm="100000">
                                          <p:val>
                                            <p:fltVal val="1"/>
                                          </p:val>
                                        </p:tav>
                                      </p:tavLst>
                                    </p:anim>
                                  </p:childTnLst>
                                </p:cTn>
                              </p:par>
                            </p:childTnLst>
                          </p:cTn>
                        </p:par>
                        <p:par>
                          <p:cTn id="51" fill="hold" nodeType="afterGroup">
                            <p:stCondLst>
                              <p:cond delay="4500"/>
                            </p:stCondLst>
                            <p:childTnLst>
                              <p:par>
                                <p:cTn id="52" presetID="15" presetClass="entr" presetSubtype="0" fill="hold" nodeType="afterEffect">
                                  <p:stCondLst>
                                    <p:cond delay="0"/>
                                  </p:stCondLst>
                                  <p:childTnLst>
                                    <p:set>
                                      <p:cBhvr>
                                        <p:cTn id="53" dur="1" fill="hold">
                                          <p:stCondLst>
                                            <p:cond delay="0"/>
                                          </p:stCondLst>
                                        </p:cTn>
                                        <p:tgtEl>
                                          <p:spTgt spid="76813"/>
                                        </p:tgtEl>
                                        <p:attrNameLst>
                                          <p:attrName>style.visibility</p:attrName>
                                        </p:attrNameLst>
                                      </p:cBhvr>
                                      <p:to>
                                        <p:strVal val="visible"/>
                                      </p:to>
                                    </p:set>
                                    <p:anim calcmode="lin" valueType="num">
                                      <p:cBhvr>
                                        <p:cTn id="54" dur="1000" fill="hold"/>
                                        <p:tgtEl>
                                          <p:spTgt spid="76813"/>
                                        </p:tgtEl>
                                        <p:attrNameLst>
                                          <p:attrName>ppt_w</p:attrName>
                                        </p:attrNameLst>
                                      </p:cBhvr>
                                      <p:tavLst>
                                        <p:tav tm="0">
                                          <p:val>
                                            <p:fltVal val="0"/>
                                          </p:val>
                                        </p:tav>
                                        <p:tav tm="100000">
                                          <p:val>
                                            <p:strVal val="#ppt_w"/>
                                          </p:val>
                                        </p:tav>
                                      </p:tavLst>
                                    </p:anim>
                                    <p:anim calcmode="lin" valueType="num">
                                      <p:cBhvr>
                                        <p:cTn id="55" dur="1000" fill="hold"/>
                                        <p:tgtEl>
                                          <p:spTgt spid="76813"/>
                                        </p:tgtEl>
                                        <p:attrNameLst>
                                          <p:attrName>ppt_h</p:attrName>
                                        </p:attrNameLst>
                                      </p:cBhvr>
                                      <p:tavLst>
                                        <p:tav tm="0">
                                          <p:val>
                                            <p:fltVal val="0"/>
                                          </p:val>
                                        </p:tav>
                                        <p:tav tm="100000">
                                          <p:val>
                                            <p:strVal val="#ppt_h"/>
                                          </p:val>
                                        </p:tav>
                                      </p:tavLst>
                                    </p:anim>
                                    <p:anim calcmode="lin" valueType="num">
                                      <p:cBhvr>
                                        <p:cTn id="56" dur="1000" fill="hold"/>
                                        <p:tgtEl>
                                          <p:spTgt spid="76813"/>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6813"/>
                                        </p:tgtEl>
                                        <p:attrNameLst>
                                          <p:attrName>ppt_y</p:attrName>
                                        </p:attrNameLst>
                                      </p:cBhvr>
                                      <p:tavLst>
                                        <p:tav tm="0" fmla="#ppt_y+(sin(-2*pi*(1-$))*-#ppt_x+cos(-2*pi*(1-$))*(1-#ppt_y))*(1-$)">
                                          <p:val>
                                            <p:fltVal val="0"/>
                                          </p:val>
                                        </p:tav>
                                        <p:tav tm="100000">
                                          <p:val>
                                            <p:fltVal val="1"/>
                                          </p:val>
                                        </p:tav>
                                      </p:tavLst>
                                    </p:anim>
                                  </p:childTnLst>
                                </p:cTn>
                              </p:par>
                            </p:childTnLst>
                          </p:cTn>
                        </p:par>
                        <p:par>
                          <p:cTn id="58" fill="hold" nodeType="afterGroup">
                            <p:stCondLst>
                              <p:cond delay="5500"/>
                            </p:stCondLst>
                            <p:childTnLst>
                              <p:par>
                                <p:cTn id="59" presetID="15" presetClass="entr" presetSubtype="0" fill="hold" nodeType="afterEffect">
                                  <p:stCondLst>
                                    <p:cond delay="0"/>
                                  </p:stCondLst>
                                  <p:childTnLst>
                                    <p:set>
                                      <p:cBhvr>
                                        <p:cTn id="60" dur="1" fill="hold">
                                          <p:stCondLst>
                                            <p:cond delay="0"/>
                                          </p:stCondLst>
                                        </p:cTn>
                                        <p:tgtEl>
                                          <p:spTgt spid="76817"/>
                                        </p:tgtEl>
                                        <p:attrNameLst>
                                          <p:attrName>style.visibility</p:attrName>
                                        </p:attrNameLst>
                                      </p:cBhvr>
                                      <p:to>
                                        <p:strVal val="visible"/>
                                      </p:to>
                                    </p:set>
                                    <p:anim calcmode="lin" valueType="num">
                                      <p:cBhvr>
                                        <p:cTn id="61" dur="1000" fill="hold"/>
                                        <p:tgtEl>
                                          <p:spTgt spid="76817"/>
                                        </p:tgtEl>
                                        <p:attrNameLst>
                                          <p:attrName>ppt_w</p:attrName>
                                        </p:attrNameLst>
                                      </p:cBhvr>
                                      <p:tavLst>
                                        <p:tav tm="0">
                                          <p:val>
                                            <p:fltVal val="0"/>
                                          </p:val>
                                        </p:tav>
                                        <p:tav tm="100000">
                                          <p:val>
                                            <p:strVal val="#ppt_w"/>
                                          </p:val>
                                        </p:tav>
                                      </p:tavLst>
                                    </p:anim>
                                    <p:anim calcmode="lin" valueType="num">
                                      <p:cBhvr>
                                        <p:cTn id="62" dur="1000" fill="hold"/>
                                        <p:tgtEl>
                                          <p:spTgt spid="76817"/>
                                        </p:tgtEl>
                                        <p:attrNameLst>
                                          <p:attrName>ppt_h</p:attrName>
                                        </p:attrNameLst>
                                      </p:cBhvr>
                                      <p:tavLst>
                                        <p:tav tm="0">
                                          <p:val>
                                            <p:fltVal val="0"/>
                                          </p:val>
                                        </p:tav>
                                        <p:tav tm="100000">
                                          <p:val>
                                            <p:strVal val="#ppt_h"/>
                                          </p:val>
                                        </p:tav>
                                      </p:tavLst>
                                    </p:anim>
                                    <p:anim calcmode="lin" valueType="num">
                                      <p:cBhvr>
                                        <p:cTn id="63" dur="1000" fill="hold"/>
                                        <p:tgtEl>
                                          <p:spTgt spid="76817"/>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76817"/>
                                        </p:tgtEl>
                                        <p:attrNameLst>
                                          <p:attrName>ppt_y</p:attrName>
                                        </p:attrNameLst>
                                      </p:cBhvr>
                                      <p:tavLst>
                                        <p:tav tm="0" fmla="#ppt_y+(sin(-2*pi*(1-$))*-#ppt_x+cos(-2*pi*(1-$))*(1-#ppt_y))*(1-$)">
                                          <p:val>
                                            <p:fltVal val="0"/>
                                          </p:val>
                                        </p:tav>
                                        <p:tav tm="100000">
                                          <p:val>
                                            <p:fltVal val="1"/>
                                          </p:val>
                                        </p:tav>
                                      </p:tavLst>
                                    </p:anim>
                                  </p:childTnLst>
                                </p:cTn>
                              </p:par>
                            </p:childTnLst>
                          </p:cTn>
                        </p:par>
                        <p:par>
                          <p:cTn id="65" fill="hold" nodeType="afterGroup">
                            <p:stCondLst>
                              <p:cond delay="6500"/>
                            </p:stCondLst>
                            <p:childTnLst>
                              <p:par>
                                <p:cTn id="66" presetID="15" presetClass="entr" presetSubtype="0" fill="hold" nodeType="afterEffect">
                                  <p:stCondLst>
                                    <p:cond delay="0"/>
                                  </p:stCondLst>
                                  <p:childTnLst>
                                    <p:set>
                                      <p:cBhvr>
                                        <p:cTn id="67" dur="1" fill="hold">
                                          <p:stCondLst>
                                            <p:cond delay="0"/>
                                          </p:stCondLst>
                                        </p:cTn>
                                        <p:tgtEl>
                                          <p:spTgt spid="76819"/>
                                        </p:tgtEl>
                                        <p:attrNameLst>
                                          <p:attrName>style.visibility</p:attrName>
                                        </p:attrNameLst>
                                      </p:cBhvr>
                                      <p:to>
                                        <p:strVal val="visible"/>
                                      </p:to>
                                    </p:set>
                                    <p:anim calcmode="lin" valueType="num">
                                      <p:cBhvr>
                                        <p:cTn id="68" dur="1000" fill="hold"/>
                                        <p:tgtEl>
                                          <p:spTgt spid="76819"/>
                                        </p:tgtEl>
                                        <p:attrNameLst>
                                          <p:attrName>ppt_w</p:attrName>
                                        </p:attrNameLst>
                                      </p:cBhvr>
                                      <p:tavLst>
                                        <p:tav tm="0">
                                          <p:val>
                                            <p:fltVal val="0"/>
                                          </p:val>
                                        </p:tav>
                                        <p:tav tm="100000">
                                          <p:val>
                                            <p:strVal val="#ppt_w"/>
                                          </p:val>
                                        </p:tav>
                                      </p:tavLst>
                                    </p:anim>
                                    <p:anim calcmode="lin" valueType="num">
                                      <p:cBhvr>
                                        <p:cTn id="69" dur="1000" fill="hold"/>
                                        <p:tgtEl>
                                          <p:spTgt spid="76819"/>
                                        </p:tgtEl>
                                        <p:attrNameLst>
                                          <p:attrName>ppt_h</p:attrName>
                                        </p:attrNameLst>
                                      </p:cBhvr>
                                      <p:tavLst>
                                        <p:tav tm="0">
                                          <p:val>
                                            <p:fltVal val="0"/>
                                          </p:val>
                                        </p:tav>
                                        <p:tav tm="100000">
                                          <p:val>
                                            <p:strVal val="#ppt_h"/>
                                          </p:val>
                                        </p:tav>
                                      </p:tavLst>
                                    </p:anim>
                                    <p:anim calcmode="lin" valueType="num">
                                      <p:cBhvr>
                                        <p:cTn id="70" dur="1000" fill="hold"/>
                                        <p:tgtEl>
                                          <p:spTgt spid="7681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7681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Image result for ecavation israel">
            <a:extLst>
              <a:ext uri="{FF2B5EF4-FFF2-40B4-BE49-F238E27FC236}">
                <a16:creationId xmlns:a16="http://schemas.microsoft.com/office/drawing/2014/main" id="{E1627AEC-91BE-2142-AAA0-9F8898BFD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6399213"/>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eaLnBrk="1" hangingPunct="1">
              <a:defRPr/>
            </a:pPr>
            <a:r>
              <a:rPr lang="ar-JO" b="1" dirty="0">
                <a:effectLst>
                  <a:glow rad="228600">
                    <a:schemeClr val="bg2">
                      <a:alpha val="40000"/>
                    </a:schemeClr>
                  </a:glow>
                </a:effectLst>
                <a:ea typeface="+mj-ea"/>
                <a:cs typeface="+mj-cs"/>
              </a:rPr>
              <a:t>مواقع التنقيب</a:t>
            </a:r>
            <a:endParaRPr lang="en-US" b="1" dirty="0">
              <a:effectLst>
                <a:glow rad="228600">
                  <a:schemeClr val="bg2">
                    <a:alpha val="40000"/>
                  </a:schemeClr>
                </a:glow>
              </a:effectLst>
              <a:ea typeface="+mj-ea"/>
              <a:cs typeface="+mj-cs"/>
            </a:endParaRPr>
          </a:p>
        </p:txBody>
      </p:sp>
      <p:grpSp>
        <p:nvGrpSpPr>
          <p:cNvPr id="107523" name="Group 15"/>
          <p:cNvGrpSpPr>
            <a:grpSpLocks/>
          </p:cNvGrpSpPr>
          <p:nvPr/>
        </p:nvGrpSpPr>
        <p:grpSpPr bwMode="auto">
          <a:xfrm>
            <a:off x="990600" y="4038600"/>
            <a:ext cx="5970588" cy="2560638"/>
            <a:chOff x="624" y="2544"/>
            <a:chExt cx="3761" cy="1613"/>
          </a:xfrm>
        </p:grpSpPr>
        <p:pic>
          <p:nvPicPr>
            <p:cNvPr id="78861" name="Picture 13" descr="Siloam Inscription"/>
            <p:cNvPicPr>
              <a:picLocks noChangeAspect="1" noChangeArrowheads="1"/>
            </p:cNvPicPr>
            <p:nvPr/>
          </p:nvPicPr>
          <p:blipFill>
            <a:blip r:embed="rId4"/>
            <a:srcRect/>
            <a:stretch>
              <a:fillRect/>
            </a:stretch>
          </p:blipFill>
          <p:spPr bwMode="auto">
            <a:xfrm>
              <a:off x="624" y="2544"/>
              <a:ext cx="3491" cy="1325"/>
            </a:xfrm>
            <a:prstGeom prst="rect">
              <a:avLst/>
            </a:prstGeom>
            <a:noFill/>
            <a:effectLst>
              <a:outerShdw blurRad="63500" dist="38099" dir="2700000" algn="ctr" rotWithShape="0">
                <a:schemeClr val="bg2">
                  <a:alpha val="74998"/>
                </a:schemeClr>
              </a:outerShdw>
            </a:effectLst>
          </p:spPr>
        </p:pic>
        <p:sp>
          <p:nvSpPr>
            <p:cNvPr id="78862" name="Text Box 14"/>
            <p:cNvSpPr txBox="1">
              <a:spLocks noChangeArrowheads="1"/>
            </p:cNvSpPr>
            <p:nvPr/>
          </p:nvSpPr>
          <p:spPr bwMode="auto">
            <a:xfrm>
              <a:off x="2336" y="3866"/>
              <a:ext cx="2049" cy="291"/>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defRPr/>
              </a:pPr>
              <a:r>
                <a:rPr lang="ar-JO" b="1" dirty="0">
                  <a:latin typeface="Arial"/>
                  <a:ea typeface="+mn-ea"/>
                  <a:cs typeface="Arial"/>
                </a:rPr>
                <a:t>نقش سلوام</a:t>
              </a:r>
              <a:endParaRPr lang="en-US" b="1" dirty="0">
                <a:latin typeface="Arial"/>
                <a:ea typeface="+mn-ea"/>
                <a:cs typeface="Arial"/>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9569" name="Object 2"/>
          <p:cNvGraphicFramePr>
            <a:graphicFrameLocks noChangeAspect="1"/>
          </p:cNvGraphicFramePr>
          <p:nvPr/>
        </p:nvGraphicFramePr>
        <p:xfrm>
          <a:off x="457200" y="3332163"/>
          <a:ext cx="8610600" cy="2763837"/>
        </p:xfrm>
        <a:graphic>
          <a:graphicData uri="http://schemas.openxmlformats.org/presentationml/2006/ole">
            <mc:AlternateContent xmlns:mc="http://schemas.openxmlformats.org/markup-compatibility/2006">
              <mc:Choice xmlns:v="urn:schemas-microsoft-com:vml" Requires="v">
                <p:oleObj name="Document" r:id="rId3" imgW="5677560" imgH="1810080" progId="Word.Document.8">
                  <p:embed/>
                </p:oleObj>
              </mc:Choice>
              <mc:Fallback>
                <p:oleObj name="Document" r:id="rId3" imgW="5677560" imgH="1810080" progId="Word.Document.8">
                  <p:embed/>
                  <p:pic>
                    <p:nvPicPr>
                      <p:cNvPr id="0" name="Picture 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332163"/>
                        <a:ext cx="8610600" cy="2763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73730" name="Rectangle 2"/>
          <p:cNvSpPr>
            <a:spLocks noGrp="1" noChangeArrowheads="1"/>
          </p:cNvSpPr>
          <p:nvPr>
            <p:ph type="title"/>
          </p:nvPr>
        </p:nvSpPr>
        <p:spPr>
          <a:effectLst>
            <a:outerShdw blurRad="63500" dist="38099" dir="2700000" algn="ctr" rotWithShape="0">
              <a:schemeClr val="bg2">
                <a:alpha val="74998"/>
              </a:schemeClr>
            </a:outerShdw>
          </a:effectLst>
        </p:spPr>
        <p:txBody>
          <a:bodyPr/>
          <a:lstStyle/>
          <a:p>
            <a:pPr algn="r" eaLnBrk="1" hangingPunct="1">
              <a:defRPr/>
            </a:pPr>
            <a:r>
              <a:rPr lang="ar-JO" dirty="0">
                <a:ea typeface="+mj-ea"/>
                <a:cs typeface="+mj-cs"/>
              </a:rPr>
              <a:t>الأساليب</a:t>
            </a:r>
            <a:endParaRPr lang="en-US" dirty="0">
              <a:ea typeface="+mj-ea"/>
              <a:cs typeface="+mj-cs"/>
            </a:endParaRPr>
          </a:p>
        </p:txBody>
      </p:sp>
      <p:sp>
        <p:nvSpPr>
          <p:cNvPr id="73731" name="Rectangle 3"/>
          <p:cNvSpPr>
            <a:spLocks noGrp="1" noChangeArrowheads="1"/>
          </p:cNvSpPr>
          <p:nvPr>
            <p:ph type="body" sz="half" idx="1"/>
          </p:nvPr>
        </p:nvSpPr>
        <p:spPr>
          <a:xfrm>
            <a:off x="457200" y="1981200"/>
            <a:ext cx="4724400" cy="1371600"/>
          </a:xfrm>
        </p:spPr>
        <p:txBody>
          <a:bodyPr/>
          <a:lstStyle/>
          <a:p>
            <a:pPr algn="r" rtl="1" eaLnBrk="1" hangingPunct="1">
              <a:buFont typeface="Wingdings" pitchFamily="-111" charset="2"/>
              <a:buBlip>
                <a:blip r:embed="rId5"/>
              </a:buBlip>
              <a:defRPr/>
            </a:pPr>
            <a:r>
              <a:rPr lang="ar-JO" dirty="0">
                <a:effectLst>
                  <a:glow rad="101600">
                    <a:schemeClr val="bg2">
                      <a:alpha val="75000"/>
                    </a:schemeClr>
                  </a:glow>
                </a:effectLst>
                <a:ea typeface="+mn-ea"/>
                <a:cs typeface="+mn-cs"/>
              </a:rPr>
              <a:t>السبر (عمودي)</a:t>
            </a:r>
          </a:p>
          <a:p>
            <a:pPr algn="r" rtl="1" eaLnBrk="1" hangingPunct="1">
              <a:defRPr/>
            </a:pPr>
            <a:r>
              <a:rPr lang="ar-JO" dirty="0">
                <a:effectLst>
                  <a:glow rad="101600">
                    <a:schemeClr val="bg2">
                      <a:alpha val="75000"/>
                    </a:schemeClr>
                  </a:glow>
                </a:effectLst>
                <a:ea typeface="+mn-ea"/>
                <a:cs typeface="+mn-cs"/>
              </a:rPr>
              <a:t>خندق متدرج (جزء من التل)</a:t>
            </a:r>
            <a:endParaRPr lang="en-US" dirty="0">
              <a:effectLst>
                <a:glow rad="101600">
                  <a:schemeClr val="bg2">
                    <a:alpha val="75000"/>
                  </a:schemeClr>
                </a:glow>
              </a:effectLst>
              <a:ea typeface="+mn-ea"/>
              <a:cs typeface="+mn-cs"/>
            </a:endParaRPr>
          </a:p>
        </p:txBody>
      </p:sp>
      <p:sp>
        <p:nvSpPr>
          <p:cNvPr id="73734" name="Rectangle 6"/>
          <p:cNvSpPr>
            <a:spLocks noGrp="1" noChangeArrowheads="1"/>
          </p:cNvSpPr>
          <p:nvPr>
            <p:ph type="body" sz="half" idx="2"/>
          </p:nvPr>
        </p:nvSpPr>
        <p:spPr>
          <a:xfrm>
            <a:off x="4953000" y="1981200"/>
            <a:ext cx="4191000" cy="1295400"/>
          </a:xfrm>
        </p:spPr>
        <p:txBody>
          <a:bodyPr/>
          <a:lstStyle/>
          <a:p>
            <a:pPr algn="r" rtl="1" eaLnBrk="1" hangingPunct="1">
              <a:lnSpc>
                <a:spcPct val="90000"/>
              </a:lnSpc>
              <a:buFont typeface="Wingdings" pitchFamily="-111" charset="2"/>
              <a:buBlip>
                <a:blip r:embed="rId5"/>
              </a:buBlip>
              <a:defRPr/>
            </a:pPr>
            <a:r>
              <a:rPr lang="ar-JO" dirty="0">
                <a:effectLst>
                  <a:glow rad="101600">
                    <a:schemeClr val="bg2">
                      <a:alpha val="75000"/>
                    </a:schemeClr>
                  </a:glow>
                </a:effectLst>
                <a:ea typeface="+mn-ea"/>
                <a:cs typeface="+mn-cs"/>
              </a:rPr>
              <a:t>التقسيم الطبقي (الجانب بأكمله)</a:t>
            </a:r>
            <a:endParaRPr lang="en-US" dirty="0">
              <a:effectLst>
                <a:glow rad="101600">
                  <a:schemeClr val="bg2">
                    <a:alpha val="75000"/>
                  </a:schemeClr>
                </a:glow>
              </a:effectLst>
              <a:ea typeface="+mn-ea"/>
              <a:cs typeface="+mn-cs"/>
            </a:endParaRPr>
          </a:p>
          <a:p>
            <a:pPr algn="r" rtl="1" eaLnBrk="1" hangingPunct="1">
              <a:lnSpc>
                <a:spcPct val="90000"/>
              </a:lnSpc>
              <a:buFont typeface="Wingdings" pitchFamily="-111" charset="2"/>
              <a:buBlip>
                <a:blip r:embed="rId5"/>
              </a:buBlip>
              <a:defRPr/>
            </a:pPr>
            <a:r>
              <a:rPr lang="ar-JO" dirty="0">
                <a:effectLst>
                  <a:glow rad="101600">
                    <a:schemeClr val="bg2">
                      <a:alpha val="75000"/>
                    </a:schemeClr>
                  </a:glow>
                </a:effectLst>
                <a:ea typeface="+mn-ea"/>
                <a:cs typeface="+mn-cs"/>
              </a:rPr>
              <a:t>اختبار الكربون-14</a:t>
            </a:r>
            <a:endParaRPr lang="en-US" dirty="0">
              <a:effectLst>
                <a:glow rad="101600">
                  <a:schemeClr val="bg2">
                    <a:alpha val="75000"/>
                  </a:schemeClr>
                </a:glow>
              </a:effectLst>
              <a:ea typeface="+mn-ea"/>
              <a:cs typeface="+mn-cs"/>
            </a:endParaRPr>
          </a:p>
        </p:txBody>
      </p:sp>
      <p:sp>
        <p:nvSpPr>
          <p:cNvPr id="73732" name="Rectangle 4"/>
          <p:cNvSpPr>
            <a:spLocks noChangeArrowheads="1"/>
          </p:cNvSpPr>
          <p:nvPr/>
        </p:nvSpPr>
        <p:spPr bwMode="auto">
          <a:xfrm>
            <a:off x="533400" y="6019800"/>
            <a:ext cx="8153400" cy="838200"/>
          </a:xfrm>
          <a:prstGeom prst="rect">
            <a:avLst/>
          </a:prstGeom>
          <a:noFill/>
          <a:ln w="9525">
            <a:noFill/>
            <a:miter lim="800000"/>
            <a:headEnd/>
            <a:tailEnd/>
          </a:ln>
          <a:effectLst>
            <a:outerShdw blurRad="63500" dist="38099" dir="2700000" algn="ctr" rotWithShape="0">
              <a:schemeClr val="bg2">
                <a:alpha val="74998"/>
              </a:schemeClr>
            </a:outerShdw>
          </a:effectLst>
        </p:spPr>
        <p:txBody>
          <a:bodyPr/>
          <a:lstStyle/>
          <a:p>
            <a:pPr algn="ctr">
              <a:spcBef>
                <a:spcPct val="20000"/>
              </a:spcBef>
              <a:buClr>
                <a:schemeClr val="accent2"/>
              </a:buClr>
              <a:buSzPct val="80000"/>
              <a:buFont typeface="Wingdings" charset="0"/>
              <a:buNone/>
              <a:defRPr/>
            </a:pPr>
            <a:r>
              <a:rPr lang="ar-JO" sz="2000" dirty="0"/>
              <a:t>رسم تخطيطي لحكاية فلسطينية قديمة توضح طرق التنقيب ومستويات (طبقات) الاحتلال</a:t>
            </a:r>
            <a:endParaRPr lang="en-US" sz="2000" b="1" i="1" dirty="0">
              <a:latin typeface="Arial Narrow" charset="0"/>
              <a:ea typeface="SimSun" charset="0"/>
              <a:cs typeface="SimSun" charset="0"/>
            </a:endParaRPr>
          </a:p>
        </p:txBody>
      </p:sp>
      <p:sp>
        <p:nvSpPr>
          <p:cNvPr id="73735" name="Oval 7"/>
          <p:cNvSpPr>
            <a:spLocks noChangeArrowheads="1"/>
          </p:cNvSpPr>
          <p:nvPr/>
        </p:nvSpPr>
        <p:spPr bwMode="auto">
          <a:xfrm>
            <a:off x="2209800" y="45720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8" name="Oval 10"/>
          <p:cNvSpPr>
            <a:spLocks noChangeArrowheads="1"/>
          </p:cNvSpPr>
          <p:nvPr/>
        </p:nvSpPr>
        <p:spPr bwMode="auto">
          <a:xfrm rot="1478665">
            <a:off x="3505200" y="3735388"/>
            <a:ext cx="844550" cy="222885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39" name="Oval 11"/>
          <p:cNvSpPr>
            <a:spLocks noChangeArrowheads="1"/>
          </p:cNvSpPr>
          <p:nvPr/>
        </p:nvSpPr>
        <p:spPr bwMode="auto">
          <a:xfrm rot="-4040190">
            <a:off x="6286500" y="3390900"/>
            <a:ext cx="533400" cy="1676400"/>
          </a:xfrm>
          <a:prstGeom prst="ellipse">
            <a:avLst/>
          </a:prstGeom>
          <a:noFill/>
          <a:ln w="38100">
            <a:solidFill>
              <a:srgbClr val="E62B12"/>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73740" name="Text Box 12"/>
          <p:cNvSpPr txBox="1">
            <a:spLocks noChangeArrowheads="1"/>
          </p:cNvSpPr>
          <p:nvPr/>
        </p:nvSpPr>
        <p:spPr bwMode="auto">
          <a:xfrm>
            <a:off x="7848600" y="76200"/>
            <a:ext cx="1326004"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a:cs typeface="Arial"/>
              </a:rPr>
              <a:t>197-198</a:t>
            </a:r>
            <a:endParaRPr lang="en-US"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73735"/>
                                        </p:tgtEl>
                                        <p:attrNameLst>
                                          <p:attrName>style.visibility</p:attrName>
                                        </p:attrNameLst>
                                      </p:cBhvr>
                                      <p:to>
                                        <p:strVal val="visible"/>
                                      </p:to>
                                    </p:set>
                                    <p:animEffect transition="in" filter="wipe(up)">
                                      <p:cBhvr>
                                        <p:cTn id="10" dur="500"/>
                                        <p:tgtEl>
                                          <p:spTgt spid="7373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1">
                                            <p:txEl>
                                              <p:pRg st="1" end="1"/>
                                            </p:txEl>
                                          </p:spTgt>
                                        </p:tgtEl>
                                        <p:attrNameLst>
                                          <p:attrName>style.visibility</p:attrName>
                                        </p:attrNameLst>
                                      </p:cBhvr>
                                      <p:to>
                                        <p:strVal val="visible"/>
                                      </p:to>
                                    </p:set>
                                  </p:childTnLst>
                                </p:cTn>
                              </p:par>
                            </p:childTnLst>
                          </p:cTn>
                        </p:par>
                        <p:par>
                          <p:cTn id="15" fill="hold">
                            <p:stCondLst>
                              <p:cond delay="0"/>
                            </p:stCondLst>
                            <p:childTnLst>
                              <p:par>
                                <p:cTn id="16" presetID="15" presetClass="entr" presetSubtype="0" fill="hold" grpId="0" nodeType="afterEffect">
                                  <p:stCondLst>
                                    <p:cond delay="0"/>
                                  </p:stCondLst>
                                  <p:childTnLst>
                                    <p:set>
                                      <p:cBhvr>
                                        <p:cTn id="17" dur="1" fill="hold">
                                          <p:stCondLst>
                                            <p:cond delay="0"/>
                                          </p:stCondLst>
                                        </p:cTn>
                                        <p:tgtEl>
                                          <p:spTgt spid="73738"/>
                                        </p:tgtEl>
                                        <p:attrNameLst>
                                          <p:attrName>style.visibility</p:attrName>
                                        </p:attrNameLst>
                                      </p:cBhvr>
                                      <p:to>
                                        <p:strVal val="visible"/>
                                      </p:to>
                                    </p:set>
                                    <p:anim calcmode="lin" valueType="num">
                                      <p:cBhvr>
                                        <p:cTn id="18" dur="1000" fill="hold"/>
                                        <p:tgtEl>
                                          <p:spTgt spid="73738"/>
                                        </p:tgtEl>
                                        <p:attrNameLst>
                                          <p:attrName>ppt_w</p:attrName>
                                        </p:attrNameLst>
                                      </p:cBhvr>
                                      <p:tavLst>
                                        <p:tav tm="0">
                                          <p:val>
                                            <p:fltVal val="0"/>
                                          </p:val>
                                        </p:tav>
                                        <p:tav tm="100000">
                                          <p:val>
                                            <p:strVal val="#ppt_w"/>
                                          </p:val>
                                        </p:tav>
                                      </p:tavLst>
                                    </p:anim>
                                    <p:anim calcmode="lin" valueType="num">
                                      <p:cBhvr>
                                        <p:cTn id="19" dur="1000" fill="hold"/>
                                        <p:tgtEl>
                                          <p:spTgt spid="73738"/>
                                        </p:tgtEl>
                                        <p:attrNameLst>
                                          <p:attrName>ppt_h</p:attrName>
                                        </p:attrNameLst>
                                      </p:cBhvr>
                                      <p:tavLst>
                                        <p:tav tm="0">
                                          <p:val>
                                            <p:fltVal val="0"/>
                                          </p:val>
                                        </p:tav>
                                        <p:tav tm="100000">
                                          <p:val>
                                            <p:strVal val="#ppt_h"/>
                                          </p:val>
                                        </p:tav>
                                      </p:tavLst>
                                    </p:anim>
                                    <p:anim calcmode="lin" valueType="num">
                                      <p:cBhvr>
                                        <p:cTn id="20" dur="1000" fill="hold"/>
                                        <p:tgtEl>
                                          <p:spTgt spid="73738"/>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3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73734">
                                            <p:txEl>
                                              <p:pRg st="0" end="0"/>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499"/>
                                          </p:stCondLst>
                                        </p:cTn>
                                        <p:tgtEl>
                                          <p:spTgt spid="737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373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uiExpand="1" build="p"/>
      <p:bldP spid="73734" grpId="0" uiExpand="1" build="p"/>
      <p:bldP spid="73735" grpId="0" animBg="1"/>
      <p:bldP spid="73738" grpId="0" animBg="1"/>
      <p:bldP spid="737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59" name="Picture 35" descr="pots"/>
          <p:cNvPicPr>
            <a:picLocks noChangeAspect="1" noChangeArrowheads="1"/>
          </p:cNvPicPr>
          <p:nvPr/>
        </p:nvPicPr>
        <p:blipFill>
          <a:blip r:embed="rId3"/>
          <a:srcRect/>
          <a:stretch>
            <a:fillRect/>
          </a:stretch>
        </p:blipFill>
        <p:spPr bwMode="auto">
          <a:xfrm>
            <a:off x="0" y="0"/>
            <a:ext cx="5530850" cy="6858000"/>
          </a:xfrm>
          <a:prstGeom prst="rect">
            <a:avLst/>
          </a:prstGeom>
          <a:noFill/>
          <a:effectLst>
            <a:outerShdw blurRad="63500" dist="38099" dir="2700000" algn="ctr" rotWithShape="0">
              <a:schemeClr val="bg2">
                <a:alpha val="74998"/>
              </a:schemeClr>
            </a:outerShdw>
          </a:effectLst>
        </p:spPr>
      </p:pic>
      <p:sp>
        <p:nvSpPr>
          <p:cNvPr id="77826" name="Rectangle 2"/>
          <p:cNvSpPr>
            <a:spLocks noGrp="1" noChangeArrowheads="1"/>
          </p:cNvSpPr>
          <p:nvPr>
            <p:ph type="title" sz="quarter"/>
          </p:nvPr>
        </p:nvSpPr>
        <p:spPr>
          <a:xfrm>
            <a:off x="5638800" y="838200"/>
            <a:ext cx="3505200" cy="762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تحليل الفخار</a:t>
            </a:r>
            <a:endParaRPr lang="en-US" dirty="0">
              <a:ea typeface="+mj-ea"/>
              <a:cs typeface="+mj-cs"/>
            </a:endParaRPr>
          </a:p>
        </p:txBody>
      </p:sp>
      <p:pic>
        <p:nvPicPr>
          <p:cNvPr id="77834" name="Picture 10" descr="3-a">
            <a:hlinkClick r:id="rId4"/>
          </p:cNvPr>
          <p:cNvPicPr>
            <a:picLocks noGrp="1" noChangeAspect="1" noChangeArrowheads="1"/>
          </p:cNvPicPr>
          <p:nvPr>
            <p:ph sz="quarter" idx="1"/>
          </p:nvPr>
        </p:nvPicPr>
        <p:blipFill>
          <a:blip r:embed="rId5"/>
          <a:srcRect t="10170" b="18645"/>
          <a:stretch>
            <a:fillRect/>
          </a:stretch>
        </p:blipFill>
        <p:spPr>
          <a:xfrm>
            <a:off x="7289800" y="5486400"/>
            <a:ext cx="1473200" cy="1066800"/>
          </a:xfrm>
          <a:effectLst>
            <a:outerShdw blurRad="63500" dist="38099" dir="2700000" algn="ctr" rotWithShape="0">
              <a:schemeClr val="bg2">
                <a:alpha val="74998"/>
              </a:schemeClr>
            </a:outerShdw>
          </a:effectLst>
        </p:spPr>
      </p:pic>
      <p:pic>
        <p:nvPicPr>
          <p:cNvPr id="77847" name="Picture 23" descr="4-b">
            <a:hlinkClick r:id="rId6"/>
          </p:cNvPr>
          <p:cNvPicPr>
            <a:picLocks noGrp="1" noChangeAspect="1" noChangeArrowheads="1"/>
          </p:cNvPicPr>
          <p:nvPr>
            <p:ph sz="quarter" idx="2"/>
          </p:nvPr>
        </p:nvPicPr>
        <p:blipFill>
          <a:blip r:embed="rId7"/>
          <a:srcRect r="9525"/>
          <a:stretch>
            <a:fillRect/>
          </a:stretch>
        </p:blipFill>
        <p:spPr>
          <a:xfrm>
            <a:off x="7289800" y="3962400"/>
            <a:ext cx="1447800" cy="1358900"/>
          </a:xfrm>
          <a:effectLst>
            <a:outerShdw blurRad="63500" dist="38099" dir="2700000" algn="ctr" rotWithShape="0">
              <a:schemeClr val="bg2">
                <a:alpha val="74998"/>
              </a:schemeClr>
            </a:outerShdw>
          </a:effectLst>
        </p:spPr>
      </p:pic>
      <p:pic>
        <p:nvPicPr>
          <p:cNvPr id="77850" name="Picture 26" descr="5-d">
            <a:hlinkClick r:id="rId8"/>
          </p:cNvPr>
          <p:cNvPicPr>
            <a:picLocks noGrp="1" noChangeAspect="1" noChangeArrowheads="1"/>
          </p:cNvPicPr>
          <p:nvPr>
            <p:ph sz="quarter" idx="3"/>
          </p:nvPr>
        </p:nvPicPr>
        <p:blipFill>
          <a:blip r:embed="rId9"/>
          <a:srcRect l="10257" r="12820" b="8696"/>
          <a:stretch>
            <a:fillRect/>
          </a:stretch>
        </p:blipFill>
        <p:spPr>
          <a:xfrm>
            <a:off x="5994400" y="5486400"/>
            <a:ext cx="1143000" cy="1066800"/>
          </a:xfrm>
          <a:effectLst>
            <a:outerShdw blurRad="63500" dist="38099" dir="2700000" algn="ctr" rotWithShape="0">
              <a:schemeClr val="bg2">
                <a:alpha val="74998"/>
              </a:schemeClr>
            </a:outerShdw>
          </a:effectLst>
        </p:spPr>
      </p:pic>
      <p:pic>
        <p:nvPicPr>
          <p:cNvPr id="77853" name="Picture 29" descr="3-a">
            <a:hlinkClick r:id="rId4"/>
          </p:cNvPr>
          <p:cNvPicPr>
            <a:picLocks noGrp="1" noChangeAspect="1" noChangeArrowheads="1"/>
          </p:cNvPicPr>
          <p:nvPr>
            <p:ph sz="quarter" idx="4"/>
          </p:nvPr>
        </p:nvPicPr>
        <p:blipFill>
          <a:blip r:embed="rId5"/>
          <a:srcRect l="10345" r="12070" b="8475"/>
          <a:stretch>
            <a:fillRect/>
          </a:stretch>
        </p:blipFill>
        <p:spPr>
          <a:xfrm>
            <a:off x="5994400" y="3962400"/>
            <a:ext cx="1143000" cy="1371600"/>
          </a:xfrm>
          <a:effectLst>
            <a:outerShdw blurRad="63500" dist="38099" dir="2700000" algn="ctr" rotWithShape="0">
              <a:schemeClr val="bg2">
                <a:alpha val="74998"/>
              </a:schemeClr>
            </a:outerShdw>
          </a:effectLst>
        </p:spPr>
      </p:pic>
      <p:pic>
        <p:nvPicPr>
          <p:cNvPr id="77856" name="Picture 32" descr="3-f">
            <a:hlinkClick r:id="rId10"/>
          </p:cNvPr>
          <p:cNvPicPr>
            <a:picLocks noChangeAspect="1" noChangeArrowheads="1"/>
          </p:cNvPicPr>
          <p:nvPr/>
        </p:nvPicPr>
        <p:blipFill>
          <a:blip r:embed="rId11"/>
          <a:srcRect/>
          <a:stretch>
            <a:fillRect/>
          </a:stretch>
        </p:blipFill>
        <p:spPr bwMode="auto">
          <a:xfrm>
            <a:off x="6005513" y="1798638"/>
            <a:ext cx="1131887" cy="1973262"/>
          </a:xfrm>
          <a:prstGeom prst="rect">
            <a:avLst/>
          </a:prstGeom>
          <a:noFill/>
          <a:effectLst>
            <a:outerShdw blurRad="63500" dist="38099" dir="2700000" algn="ctr" rotWithShape="0">
              <a:schemeClr val="bg2">
                <a:alpha val="74998"/>
              </a:schemeClr>
            </a:outerShdw>
          </a:effectLst>
        </p:spPr>
      </p:pic>
      <p:pic>
        <p:nvPicPr>
          <p:cNvPr id="77858" name="Picture 34" descr="4-e">
            <a:hlinkClick r:id="rId12"/>
          </p:cNvPr>
          <p:cNvPicPr>
            <a:picLocks noChangeAspect="1" noChangeArrowheads="1"/>
          </p:cNvPicPr>
          <p:nvPr/>
        </p:nvPicPr>
        <p:blipFill>
          <a:blip r:embed="rId13"/>
          <a:srcRect/>
          <a:stretch>
            <a:fillRect/>
          </a:stretch>
        </p:blipFill>
        <p:spPr bwMode="auto">
          <a:xfrm>
            <a:off x="7289800" y="1752600"/>
            <a:ext cx="1376363" cy="2019300"/>
          </a:xfrm>
          <a:prstGeom prst="rect">
            <a:avLst/>
          </a:prstGeom>
          <a:noFill/>
          <a:effectLst>
            <a:outerShdw blurRad="63500" dist="38099" dir="2700000" algn="ctr" rotWithShape="0">
              <a:schemeClr val="bg2">
                <a:alpha val="74998"/>
              </a:schemeClr>
            </a:outerShdw>
          </a:effectLst>
        </p:spPr>
      </p:pic>
      <p:sp>
        <p:nvSpPr>
          <p:cNvPr id="77860" name="Text Box 36"/>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199</a:t>
            </a:r>
            <a:endParaRPr lang="en-US" b="1" dirty="0">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08" name="Picture 12" descr="filis~27"/>
          <p:cNvPicPr>
            <a:picLocks noChangeAspect="1" noChangeArrowheads="1"/>
          </p:cNvPicPr>
          <p:nvPr/>
        </p:nvPicPr>
        <p:blipFill>
          <a:blip r:embed="rId3"/>
          <a:srcRect/>
          <a:stretch>
            <a:fillRect/>
          </a:stretch>
        </p:blipFill>
        <p:spPr bwMode="auto">
          <a:xfrm>
            <a:off x="609600" y="990600"/>
            <a:ext cx="3810000" cy="5351463"/>
          </a:xfrm>
          <a:prstGeom prst="rect">
            <a:avLst/>
          </a:prstGeom>
          <a:noFill/>
          <a:effectLst>
            <a:outerShdw blurRad="63500" dist="38099" dir="2700000" algn="ctr" rotWithShape="0">
              <a:schemeClr val="bg2">
                <a:alpha val="74998"/>
              </a:schemeClr>
            </a:outerShdw>
          </a:effectLst>
        </p:spPr>
      </p:pic>
      <p:pic>
        <p:nvPicPr>
          <p:cNvPr id="106509" name="Picture 13" descr="filist~7"/>
          <p:cNvPicPr>
            <a:picLocks noChangeAspect="1" noChangeArrowheads="1"/>
          </p:cNvPicPr>
          <p:nvPr/>
        </p:nvPicPr>
        <p:blipFill>
          <a:blip r:embed="rId4"/>
          <a:srcRect/>
          <a:stretch>
            <a:fillRect/>
          </a:stretch>
        </p:blipFill>
        <p:spPr bwMode="auto">
          <a:xfrm>
            <a:off x="5334000" y="990600"/>
            <a:ext cx="3533775" cy="5257800"/>
          </a:xfrm>
          <a:prstGeom prst="rect">
            <a:avLst/>
          </a:prstGeom>
          <a:noFill/>
          <a:effectLst>
            <a:outerShdw blurRad="63500" dist="38099" dir="2700000" algn="ctr" rotWithShape="0">
              <a:schemeClr val="bg2">
                <a:alpha val="74998"/>
              </a:schemeClr>
            </a:outerShdw>
          </a:effectLst>
        </p:spPr>
      </p:pic>
      <p:sp>
        <p:nvSpPr>
          <p:cNvPr id="106511" name="Text Box 15"/>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106</a:t>
            </a:r>
            <a:endParaRPr lang="en-US" dirty="0">
              <a:latin typeface="Arial" panose="020B0604020202020204" pitchFamily="34" charset="0"/>
              <a:cs typeface="Arial" panose="020B0604020202020204" pitchFamily="34" charset="0"/>
            </a:endParaRPr>
          </a:p>
        </p:txBody>
      </p:sp>
      <p:sp>
        <p:nvSpPr>
          <p:cNvPr id="14" name="Title 13"/>
          <p:cNvSpPr>
            <a:spLocks noGrp="1"/>
          </p:cNvSpPr>
          <p:nvPr>
            <p:ph type="title"/>
          </p:nvPr>
        </p:nvSpPr>
        <p:spPr>
          <a:xfrm>
            <a:off x="685800" y="76200"/>
            <a:ext cx="7772400" cy="838200"/>
          </a:xfrm>
        </p:spPr>
        <p:txBody>
          <a:bodyPr anchor="t"/>
          <a:lstStyle/>
          <a:p>
            <a:pPr algn="ctr">
              <a:defRPr/>
            </a:pPr>
            <a:r>
              <a:rPr lang="ar-JO" dirty="0">
                <a:effectLst>
                  <a:outerShdw blurRad="38100" dist="38100" dir="2700000" algn="tl">
                    <a:srgbClr val="000000"/>
                  </a:outerShdw>
                </a:effectLst>
                <a:latin typeface="Arial Narrow" charset="0"/>
                <a:ea typeface="ＭＳ Ｐゴシック" charset="0"/>
                <a:cs typeface="ＭＳ Ｐゴシック" charset="0"/>
              </a:rPr>
              <a:t>فخار فلسطيني</a:t>
            </a:r>
            <a:endParaRPr lang="en-US" dirty="0">
              <a:effectLst>
                <a:outerShdw blurRad="38100" dist="38100" dir="2700000" algn="tl">
                  <a:srgbClr val="000000"/>
                </a:outerShdw>
              </a:effectLst>
              <a:latin typeface="Arial Narrow" charset="0"/>
              <a:ea typeface="ＭＳ Ｐゴシック" charset="0"/>
              <a:cs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163" y="0"/>
            <a:ext cx="6546850" cy="934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4" name="Rectangle 1026"/>
          <p:cNvSpPr>
            <a:spLocks noGrp="1" noChangeArrowheads="1"/>
          </p:cNvSpPr>
          <p:nvPr>
            <p:ph type="title"/>
          </p:nvPr>
        </p:nvSpPr>
        <p:spPr>
          <a:xfrm>
            <a:off x="0" y="6096000"/>
            <a:ext cx="5562600" cy="609600"/>
          </a:xfrm>
          <a:solidFill>
            <a:srgbClr val="FFFFFF"/>
          </a:solidFill>
        </p:spPr>
        <p:txBody>
          <a:bodyPr/>
          <a:lstStyle/>
          <a:p>
            <a:pPr algn="ctr" eaLnBrk="1" hangingPunct="1"/>
            <a:r>
              <a:rPr lang="ar-JO" sz="2800" b="1" dirty="0">
                <a:solidFill>
                  <a:srgbClr val="800000"/>
                </a:solidFill>
                <a:latin typeface="Arial Narrow" charset="0"/>
                <a:ea typeface="ＭＳ Ｐゴシック" charset="0"/>
                <a:cs typeface="ＭＳ Ｐゴシック" charset="0"/>
              </a:rPr>
              <a:t>اكتشاف أريحا القديمة</a:t>
            </a:r>
            <a:endParaRPr lang="en-US" sz="2800" b="1" dirty="0">
              <a:solidFill>
                <a:srgbClr val="800000"/>
              </a:solidFill>
              <a:latin typeface="Arial Narrow" charset="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029" descr="classificationofarcheologicalperi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988" y="0"/>
            <a:ext cx="5383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1026"/>
          <p:cNvSpPr>
            <a:spLocks noGrp="1" noChangeArrowheads="1"/>
          </p:cNvSpPr>
          <p:nvPr>
            <p:ph type="title"/>
          </p:nvPr>
        </p:nvSpPr>
        <p:spPr>
          <a:xfrm>
            <a:off x="685800" y="0"/>
            <a:ext cx="7772400" cy="762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قيمة علم الآثار الكتابي</a:t>
            </a:r>
            <a:endParaRPr lang="en-US" dirty="0">
              <a:ea typeface="+mj-ea"/>
              <a:cs typeface="+mj-cs"/>
            </a:endParaRPr>
          </a:p>
        </p:txBody>
      </p:sp>
      <p:sp>
        <p:nvSpPr>
          <p:cNvPr id="123907" name="Rectangle 1027"/>
          <p:cNvSpPr>
            <a:spLocks noGrp="1" noChangeArrowheads="1"/>
          </p:cNvSpPr>
          <p:nvPr>
            <p:ph type="body" sz="half" idx="1"/>
          </p:nvPr>
        </p:nvSpPr>
        <p:spPr>
          <a:xfrm>
            <a:off x="395289" y="2438400"/>
            <a:ext cx="4248149" cy="1277938"/>
          </a:xfrm>
        </p:spPr>
        <p:txBody>
          <a:bodyPr/>
          <a:lstStyle/>
          <a:p>
            <a:pPr algn="ctr" rtl="1" eaLnBrk="1" hangingPunct="1">
              <a:buNone/>
              <a:defRPr/>
            </a:pPr>
            <a:endParaRPr lang="en-US" sz="4000" b="1" dirty="0">
              <a:effectLst>
                <a:outerShdw blurRad="38100" dist="38100" dir="2700000" algn="tl">
                  <a:srgbClr val="000000">
                    <a:alpha val="43137"/>
                  </a:srgbClr>
                </a:outerShdw>
              </a:effectLst>
              <a:ea typeface="+mn-ea"/>
              <a:cs typeface="+mn-cs"/>
            </a:endParaRPr>
          </a:p>
          <a:p>
            <a:pPr algn="ctr" rtl="1" eaLnBrk="1" hangingPunct="1">
              <a:buFont typeface="Wingdings" pitchFamily="-111" charset="2"/>
              <a:buBlip>
                <a:blip r:embed="rId4"/>
              </a:buBlip>
              <a:defRPr/>
            </a:pPr>
            <a:r>
              <a:rPr lang="ar-JO" sz="4000" b="1" dirty="0">
                <a:effectLst>
                  <a:outerShdw blurRad="38100" dist="38100" dir="2700000" algn="tl">
                    <a:srgbClr val="000000">
                      <a:alpha val="43137"/>
                    </a:srgbClr>
                  </a:outerShdw>
                </a:effectLst>
                <a:ea typeface="+mn-ea"/>
                <a:cs typeface="+mn-cs"/>
              </a:rPr>
              <a:t>تأكيد التاريخ الكتابي (خ ع ق، 201-4)</a:t>
            </a:r>
            <a:endParaRPr lang="en-US" sz="4000" b="1" dirty="0">
              <a:effectLst>
                <a:outerShdw blurRad="38100" dist="38100" dir="2700000" algn="tl">
                  <a:srgbClr val="000000">
                    <a:alpha val="43137"/>
                  </a:srgbClr>
                </a:outerShdw>
              </a:effectLst>
              <a:ea typeface="+mn-ea"/>
              <a:cs typeface="+mn-cs"/>
            </a:endParaRPr>
          </a:p>
        </p:txBody>
      </p:sp>
      <p:sp>
        <p:nvSpPr>
          <p:cNvPr id="117764" name="Text Box 1031"/>
          <p:cNvSpPr txBox="1">
            <a:spLocks noChangeArrowheads="1"/>
          </p:cNvSpPr>
          <p:nvPr/>
        </p:nvSpPr>
        <p:spPr bwMode="auto">
          <a:xfrm>
            <a:off x="7848600" y="76200"/>
            <a:ext cx="14061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chemeClr val="bg2"/>
                </a:solidFill>
                <a:latin typeface="Arial" panose="020B0604020202020204" pitchFamily="34" charset="0"/>
                <a:cs typeface="Arial" panose="020B0604020202020204" pitchFamily="34" charset="0"/>
              </a:rPr>
              <a:t>200، 206</a:t>
            </a:r>
            <a:endParaRPr lang="en-US" dirty="0">
              <a:solidFill>
                <a:schemeClr val="bg2"/>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3907">
                                            <p:txEl>
                                              <p:pRg st="1" end="1"/>
                                            </p:txEl>
                                          </p:spTgt>
                                        </p:tgtEl>
                                        <p:attrNameLst>
                                          <p:attrName>style.visibility</p:attrName>
                                        </p:attrNameLst>
                                      </p:cBhvr>
                                      <p:to>
                                        <p:strVal val="visible"/>
                                      </p:to>
                                    </p:set>
                                    <p:anim calcmode="discrete" valueType="clr">
                                      <p:cBhvr override="childStyle">
                                        <p:cTn id="7" dur="80"/>
                                        <p:tgtEl>
                                          <p:spTgt spid="12390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3907">
                                            <p:txEl>
                                              <p:pRg st="1" end="1"/>
                                            </p:txEl>
                                          </p:spTgt>
                                        </p:tgtEl>
                                        <p:attrNameLst>
                                          <p:attrName>fillcolor</p:attrName>
                                        </p:attrNameLst>
                                      </p:cBhvr>
                                      <p:tavLst>
                                        <p:tav tm="0">
                                          <p:val>
                                            <p:clrVal>
                                              <a:schemeClr val="accent2"/>
                                            </p:clrVal>
                                          </p:val>
                                        </p:tav>
                                        <p:tav tm="50000">
                                          <p:val>
                                            <p:clrVal>
                                              <a:schemeClr val="hlink"/>
                                            </p:clrVal>
                                          </p:val>
                                        </p:tav>
                                      </p:tavLst>
                                    </p:anim>
                                    <p:set>
                                      <p:cBhvr>
                                        <p:cTn id="9" dur="80"/>
                                        <p:tgtEl>
                                          <p:spTgt spid="12390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a:xfrm>
            <a:off x="685800" y="0"/>
            <a:ext cx="7772400" cy="1143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تأكيد التاريخ الكتابي</a:t>
            </a:r>
            <a:endParaRPr lang="en-US" dirty="0">
              <a:ea typeface="+mj-ea"/>
              <a:cs typeface="+mj-cs"/>
            </a:endParaRPr>
          </a:p>
        </p:txBody>
      </p:sp>
      <p:sp>
        <p:nvSpPr>
          <p:cNvPr id="89091" name="Rectangle 1027"/>
          <p:cNvSpPr>
            <a:spLocks noGrp="1" noChangeArrowheads="1"/>
          </p:cNvSpPr>
          <p:nvPr>
            <p:ph type="body" sz="half" idx="1"/>
          </p:nvPr>
        </p:nvSpPr>
        <p:spPr>
          <a:xfrm>
            <a:off x="685800" y="1857364"/>
            <a:ext cx="8458200" cy="885836"/>
          </a:xfrm>
        </p:spPr>
        <p:txBody>
          <a:bodyPr/>
          <a:lstStyle/>
          <a:p>
            <a:pPr algn="r" rtl="1" eaLnBrk="1" hangingPunct="1">
              <a:buFont typeface="Wingdings" pitchFamily="-111" charset="2"/>
              <a:buBlip>
                <a:blip r:embed="rId3"/>
              </a:buBlip>
              <a:defRPr/>
            </a:pPr>
            <a:r>
              <a:rPr lang="ar-JO" sz="4000" b="1" dirty="0">
                <a:effectLst>
                  <a:outerShdw blurRad="38100" dist="38100" dir="2700000" algn="tl">
                    <a:srgbClr val="000000">
                      <a:alpha val="43137"/>
                    </a:srgbClr>
                  </a:outerShdw>
                </a:effectLst>
                <a:ea typeface="+mn-ea"/>
                <a:cs typeface="+mn-cs"/>
              </a:rPr>
              <a:t>مسكن البحر الأسود (خ ع ق ، 211أ)</a:t>
            </a:r>
            <a:endParaRPr lang="en-US" sz="4000" b="1" dirty="0">
              <a:effectLst>
                <a:outerShdw blurRad="38100" dist="38100" dir="2700000" algn="tl">
                  <a:srgbClr val="000000">
                    <a:alpha val="43137"/>
                  </a:srgbClr>
                </a:outerShdw>
              </a:effectLst>
              <a:ea typeface="+mn-ea"/>
              <a:cs typeface="+mn-cs"/>
            </a:endParaRPr>
          </a:p>
        </p:txBody>
      </p:sp>
      <p:sp>
        <p:nvSpPr>
          <p:cNvPr id="89105" name="Text Box 1041"/>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panose="020B0604020202020204" pitchFamily="34" charset="0"/>
                <a:cs typeface="Arial" panose="020B0604020202020204" pitchFamily="34" charset="0"/>
              </a:rPr>
              <a:t>206</a:t>
            </a:r>
            <a:endParaRPr lang="en-US" dirty="0">
              <a:latin typeface="Arial" panose="020B0604020202020204" pitchFamily="34" charset="0"/>
              <a:cs typeface="Arial" panose="020B0604020202020204" pitchFamily="34" charset="0"/>
            </a:endParaRPr>
          </a:p>
        </p:txBody>
      </p:sp>
      <p:sp>
        <p:nvSpPr>
          <p:cNvPr id="119812" name="WordArt 1042"/>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الطوفان</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pic>
        <p:nvPicPr>
          <p:cNvPr id="1198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188" y="2668588"/>
            <a:ext cx="7504112" cy="421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890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026" descr="place of trumpeting inscription"/>
          <p:cNvPicPr>
            <a:picLocks noChangeAspect="1" noChangeArrowheads="1"/>
          </p:cNvPicPr>
          <p:nvPr/>
        </p:nvPicPr>
        <p:blipFill>
          <a:blip r:embed="rId3"/>
          <a:srcRect/>
          <a:stretch>
            <a:fillRect/>
          </a:stretch>
        </p:blipFill>
        <p:spPr bwMode="auto">
          <a:xfrm>
            <a:off x="3276600" y="0"/>
            <a:ext cx="5867400" cy="2613025"/>
          </a:xfrm>
          <a:prstGeom prst="rect">
            <a:avLst/>
          </a:prstGeom>
          <a:noFill/>
          <a:effectLst>
            <a:outerShdw blurRad="63500" dist="38099" dir="2700000" algn="ctr" rotWithShape="0">
              <a:schemeClr val="bg2">
                <a:alpha val="74998"/>
              </a:schemeClr>
            </a:outerShdw>
          </a:effectLst>
        </p:spPr>
      </p:pic>
      <p:sp>
        <p:nvSpPr>
          <p:cNvPr id="157699" name="Rectangle 1027"/>
          <p:cNvSpPr>
            <a:spLocks noGrp="1" noChangeArrowheads="1"/>
          </p:cNvSpPr>
          <p:nvPr>
            <p:ph type="title"/>
          </p:nvPr>
        </p:nvSpPr>
        <p:spPr>
          <a:xfrm>
            <a:off x="421056" y="76200"/>
            <a:ext cx="8037144" cy="1066800"/>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تأكيد التاريخ الكتابي</a:t>
            </a:r>
            <a:endParaRPr lang="en-US" dirty="0">
              <a:ea typeface="+mj-ea"/>
              <a:cs typeface="+mj-cs"/>
            </a:endParaRPr>
          </a:p>
        </p:txBody>
      </p:sp>
      <p:pic>
        <p:nvPicPr>
          <p:cNvPr id="157701" name="Picture 1029" descr="place of trumpeting"/>
          <p:cNvPicPr>
            <a:picLocks noChangeAspect="1" noChangeArrowheads="1"/>
          </p:cNvPicPr>
          <p:nvPr/>
        </p:nvPicPr>
        <p:blipFill>
          <a:blip r:embed="rId4"/>
          <a:srcRect/>
          <a:stretch>
            <a:fillRect/>
          </a:stretch>
        </p:blipFill>
        <p:spPr bwMode="auto">
          <a:xfrm>
            <a:off x="6821488" y="3730625"/>
            <a:ext cx="2322512" cy="3127375"/>
          </a:xfrm>
          <a:prstGeom prst="rect">
            <a:avLst/>
          </a:prstGeom>
          <a:noFill/>
          <a:effectLst>
            <a:outerShdw blurRad="63500" dist="38099" dir="2700000" algn="ctr" rotWithShape="0">
              <a:schemeClr val="bg2">
                <a:alpha val="74998"/>
              </a:schemeClr>
            </a:outerShdw>
          </a:effectLst>
        </p:spPr>
      </p:pic>
      <p:sp>
        <p:nvSpPr>
          <p:cNvPr id="157702" name="AutoShape 1030"/>
          <p:cNvSpPr>
            <a:spLocks noChangeArrowheads="1"/>
          </p:cNvSpPr>
          <p:nvPr/>
        </p:nvSpPr>
        <p:spPr bwMode="auto">
          <a:xfrm rot="10800000" flipH="1">
            <a:off x="6248400" y="2590800"/>
            <a:ext cx="1600200" cy="39624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21861" name="Text Box 1031"/>
          <p:cNvSpPr txBox="1">
            <a:spLocks noChangeArrowheads="1"/>
          </p:cNvSpPr>
          <p:nvPr/>
        </p:nvSpPr>
        <p:spPr bwMode="auto">
          <a:xfrm>
            <a:off x="8382000" y="76200"/>
            <a:ext cx="704039" cy="461665"/>
          </a:xfrm>
          <a:prstGeom prst="rect">
            <a:avLst/>
          </a:prstGeom>
          <a:solidFill>
            <a:schemeClr val="bg2"/>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206</a:t>
            </a:r>
            <a:endParaRPr lang="en-US" dirty="0">
              <a:solidFill>
                <a:srgbClr val="FFFFFF"/>
              </a:solidFill>
              <a:latin typeface="Arial" panose="020B0604020202020204" pitchFamily="34" charset="0"/>
              <a:cs typeface="Arial" panose="020B0604020202020204" pitchFamily="34" charset="0"/>
            </a:endParaRPr>
          </a:p>
        </p:txBody>
      </p:sp>
      <p:sp>
        <p:nvSpPr>
          <p:cNvPr id="157700" name="Rectangle 1028"/>
          <p:cNvSpPr>
            <a:spLocks noGrp="1" noChangeArrowheads="1"/>
          </p:cNvSpPr>
          <p:nvPr>
            <p:ph type="body" sz="half" idx="1"/>
          </p:nvPr>
        </p:nvSpPr>
        <p:spPr>
          <a:xfrm>
            <a:off x="685800" y="2743200"/>
            <a:ext cx="5470525" cy="2971800"/>
          </a:xfrm>
        </p:spPr>
        <p:txBody>
          <a:bodyPr/>
          <a:lstStyle/>
          <a:p>
            <a:pPr algn="r" rtl="1" eaLnBrk="1" hangingPunct="1">
              <a:buFont typeface="Wingdings" pitchFamily="-111" charset="2"/>
              <a:buBlip>
                <a:blip r:embed="rId5"/>
              </a:buBlip>
              <a:defRPr/>
            </a:pPr>
            <a:r>
              <a:rPr lang="ar-JO" sz="3600" b="1" dirty="0">
                <a:effectLst>
                  <a:outerShdw blurRad="38100" dist="38100" dir="2700000" algn="tl">
                    <a:srgbClr val="000000">
                      <a:alpha val="43137"/>
                    </a:srgbClr>
                  </a:outerShdw>
                </a:effectLst>
                <a:ea typeface="+mn-ea"/>
                <a:cs typeface="+mn-cs"/>
              </a:rPr>
              <a:t>موقع الهتاف (خ ع ق، 211)</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5"/>
              </a:buBlip>
              <a:defRPr/>
            </a:pPr>
            <a:r>
              <a:rPr lang="ar-JO" sz="3600" b="1" dirty="0">
                <a:effectLst>
                  <a:outerShdw blurRad="38100" dist="38100" dir="2700000" algn="tl">
                    <a:srgbClr val="000000">
                      <a:alpha val="43137"/>
                    </a:srgbClr>
                  </a:outerShdw>
                </a:effectLst>
                <a:ea typeface="+mn-ea"/>
                <a:cs typeface="+mn-cs"/>
              </a:rPr>
              <a:t>سور و بوابة نبع جيحون (1999م، خ ع ق، 33-34)</a:t>
            </a:r>
            <a:endParaRPr lang="en-US" sz="3600" b="1" dirty="0">
              <a:effectLst>
                <a:outerShdw blurRad="38100" dist="38100" dir="2700000" algn="tl">
                  <a:srgbClr val="000000">
                    <a:alpha val="43137"/>
                  </a:srgbClr>
                </a:outerShdw>
              </a:effectLst>
              <a:ea typeface="+mn-ea"/>
              <a:cs typeface="+mn-cs"/>
            </a:endParaRPr>
          </a:p>
        </p:txBody>
      </p:sp>
      <p:sp>
        <p:nvSpPr>
          <p:cNvPr id="121863" name="WordArt 1032"/>
          <p:cNvSpPr>
            <a:spLocks noChangeArrowheads="1" noChangeShapeType="1" noTextEdit="1"/>
          </p:cNvSpPr>
          <p:nvPr/>
        </p:nvSpPr>
        <p:spPr bwMode="auto">
          <a:xfrm rot="-687631">
            <a:off x="457200" y="19558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أورشليم</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57700">
                                            <p:txEl>
                                              <p:pRg st="0" end="0"/>
                                            </p:txEl>
                                          </p:spTgt>
                                        </p:tgtEl>
                                        <p:attrNameLst>
                                          <p:attrName>style.visibility</p:attrName>
                                        </p:attrNameLst>
                                      </p:cBhvr>
                                      <p:to>
                                        <p:strVal val="visible"/>
                                      </p:to>
                                    </p:set>
                                  </p:childTnLst>
                                </p:cTn>
                              </p:par>
                            </p:childTnLst>
                          </p:cTn>
                        </p:par>
                        <p:par>
                          <p:cTn id="7" fill="hold" nodeType="afterGroup">
                            <p:stCondLst>
                              <p:cond delay="1425"/>
                            </p:stCondLst>
                            <p:childTnLst>
                              <p:par>
                                <p:cTn id="8" presetID="9" presetClass="entr" presetSubtype="0" fill="hold" nodeType="afterEffect">
                                  <p:stCondLst>
                                    <p:cond delay="0"/>
                                  </p:stCondLst>
                                  <p:childTnLst>
                                    <p:set>
                                      <p:cBhvr>
                                        <p:cTn id="9" dur="1" fill="hold">
                                          <p:stCondLst>
                                            <p:cond delay="0"/>
                                          </p:stCondLst>
                                        </p:cTn>
                                        <p:tgtEl>
                                          <p:spTgt spid="157702"/>
                                        </p:tgtEl>
                                        <p:attrNameLst>
                                          <p:attrName>style.visibility</p:attrName>
                                        </p:attrNameLst>
                                      </p:cBhvr>
                                      <p:to>
                                        <p:strVal val="visible"/>
                                      </p:to>
                                    </p:set>
                                    <p:animEffect transition="in" filter="dissolve">
                                      <p:cBhvr>
                                        <p:cTn id="10" dur="500"/>
                                        <p:tgtEl>
                                          <p:spTgt spid="157702"/>
                                        </p:tgtEl>
                                      </p:cBhvr>
                                    </p:animEffect>
                                  </p:childTnLst>
                                </p:cTn>
                              </p:par>
                            </p:childTnLst>
                          </p:cTn>
                        </p:par>
                        <p:par>
                          <p:cTn id="11" fill="hold" nodeType="afterGroup">
                            <p:stCondLst>
                              <p:cond delay="1925"/>
                            </p:stCondLst>
                            <p:childTnLst>
                              <p:par>
                                <p:cTn id="12" presetID="9" presetClass="entr" presetSubtype="0" fill="hold" nodeType="afterEffect">
                                  <p:stCondLst>
                                    <p:cond delay="0"/>
                                  </p:stCondLst>
                                  <p:childTnLst>
                                    <p:set>
                                      <p:cBhvr>
                                        <p:cTn id="13" dur="1" fill="hold">
                                          <p:stCondLst>
                                            <p:cond delay="0"/>
                                          </p:stCondLst>
                                        </p:cTn>
                                        <p:tgtEl>
                                          <p:spTgt spid="157698"/>
                                        </p:tgtEl>
                                        <p:attrNameLst>
                                          <p:attrName>style.visibility</p:attrName>
                                        </p:attrNameLst>
                                      </p:cBhvr>
                                      <p:to>
                                        <p:strVal val="visible"/>
                                      </p:to>
                                    </p:set>
                                    <p:animEffect transition="in" filter="dissolve">
                                      <p:cBhvr>
                                        <p:cTn id="14" dur="500"/>
                                        <p:tgtEl>
                                          <p:spTgt spid="1576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75"/>
                                  </p:iterate>
                                  <p:childTnLst>
                                    <p:set>
                                      <p:cBhvr>
                                        <p:cTn id="18" dur="1" fill="hold">
                                          <p:stCondLst>
                                            <p:cond delay="74"/>
                                          </p:stCondLst>
                                        </p:cTn>
                                        <p:tgtEl>
                                          <p:spTgt spid="1577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3/12</a:t>
            </a:r>
          </a:p>
        </p:txBody>
      </p:sp>
      <p:pic>
        <p:nvPicPr>
          <p:cNvPr id="645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اهتفوا للرب </a:t>
            </a:r>
          </a:p>
          <a:p>
            <a:pPr algn="ctr" eaLnBrk="0" hangingPunct="0"/>
            <a:r>
              <a:rPr lang="ar-JO" sz="4000" b="1" dirty="0">
                <a:solidFill>
                  <a:srgbClr val="FFFFFF"/>
                </a:solidFill>
              </a:rPr>
              <a:t>كل الارض ترنم </a:t>
            </a:r>
          </a:p>
          <a:p>
            <a:pPr algn="ctr" eaLnBrk="0" hangingPunct="0"/>
            <a:r>
              <a:rPr lang="ar-JO" sz="4000" b="1" dirty="0">
                <a:solidFill>
                  <a:srgbClr val="FFFFFF"/>
                </a:solidFill>
              </a:rPr>
              <a:t>القوة والجلالة </a:t>
            </a:r>
          </a:p>
          <a:p>
            <a:pPr algn="ctr" eaLnBrk="0" hangingPunct="0"/>
            <a:r>
              <a:rPr lang="ar-JO" sz="4000" b="1" dirty="0">
                <a:solidFill>
                  <a:srgbClr val="FFFFFF"/>
                </a:solidFill>
              </a:rPr>
              <a:t>الحمد للملك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sz="half" idx="1"/>
          </p:nvPr>
        </p:nvSpPr>
        <p:spPr>
          <a:xfrm>
            <a:off x="685800" y="1981200"/>
            <a:ext cx="8458200" cy="2362200"/>
          </a:xfrm>
          <a:effectLst>
            <a:outerShdw blurRad="63500" dist="38099" dir="2700000" algn="ctr" rotWithShape="0">
              <a:schemeClr val="bg2">
                <a:alpha val="74998"/>
              </a:schemeClr>
            </a:outerShdw>
          </a:effectLst>
        </p:spPr>
        <p:txBody>
          <a:bodyPr/>
          <a:lstStyle/>
          <a:p>
            <a:pPr algn="r" rtl="1" eaLnBrk="1" hangingPunct="1">
              <a:lnSpc>
                <a:spcPct val="90000"/>
              </a:lnSpc>
              <a:buFont typeface="Wingdings" pitchFamily="-111" charset="2"/>
              <a:buBlip>
                <a:blip r:embed="rId3"/>
              </a:buBlip>
              <a:defRPr/>
            </a:pPr>
            <a:r>
              <a:rPr lang="ar-JO" sz="2800" dirty="0">
                <a:latin typeface="Arial"/>
                <a:ea typeface="+mn-ea"/>
                <a:cs typeface="Arial"/>
              </a:rPr>
              <a:t>مسكن البحر الأسود (خ ع ق، 211أ)</a:t>
            </a:r>
            <a:endParaRPr lang="en-US" sz="2800" dirty="0">
              <a:latin typeface="Arial"/>
              <a:ea typeface="+mn-ea"/>
              <a:cs typeface="Arial"/>
            </a:endParaRPr>
          </a:p>
          <a:p>
            <a:pPr algn="r" rtl="1" eaLnBrk="1" hangingPunct="1">
              <a:lnSpc>
                <a:spcPct val="90000"/>
              </a:lnSpc>
              <a:buFont typeface="Wingdings" pitchFamily="-111" charset="2"/>
              <a:buBlip>
                <a:blip r:embed="rId3"/>
              </a:buBlip>
              <a:defRPr/>
            </a:pPr>
            <a:r>
              <a:rPr lang="ar-JO" sz="2800" dirty="0">
                <a:latin typeface="Arial"/>
                <a:ea typeface="+mn-ea"/>
                <a:cs typeface="Arial"/>
              </a:rPr>
              <a:t>موقع الهتاف (خ ع ق، 211)</a:t>
            </a:r>
            <a:endParaRPr lang="en-US" sz="2800" dirty="0">
              <a:latin typeface="Arial"/>
              <a:ea typeface="+mn-ea"/>
              <a:cs typeface="Arial"/>
            </a:endParaRPr>
          </a:p>
          <a:p>
            <a:pPr algn="r" rtl="1" eaLnBrk="1" hangingPunct="1">
              <a:lnSpc>
                <a:spcPct val="90000"/>
              </a:lnSpc>
              <a:buFont typeface="Wingdings" pitchFamily="-111" charset="2"/>
              <a:buBlip>
                <a:blip r:embed="rId3"/>
              </a:buBlip>
              <a:defRPr/>
            </a:pPr>
            <a:r>
              <a:rPr lang="ar-JO" sz="2800" dirty="0">
                <a:latin typeface="Arial"/>
                <a:ea typeface="+mn-ea"/>
                <a:cs typeface="Arial"/>
              </a:rPr>
              <a:t>سور و بوابة نبع جيحون (1999، خ ع ق، 33-34)</a:t>
            </a:r>
            <a:endParaRPr lang="en-US" sz="2800" dirty="0">
              <a:latin typeface="Arial"/>
              <a:ea typeface="+mn-ea"/>
              <a:cs typeface="Arial"/>
            </a:endParaRPr>
          </a:p>
          <a:p>
            <a:pPr algn="r" rtl="1" eaLnBrk="1" hangingPunct="1">
              <a:lnSpc>
                <a:spcPct val="90000"/>
              </a:lnSpc>
              <a:buFont typeface="Wingdings" pitchFamily="-111" charset="2"/>
              <a:buBlip>
                <a:blip r:embed="rId3"/>
              </a:buBlip>
              <a:defRPr/>
            </a:pPr>
            <a:r>
              <a:rPr lang="ar-JO" sz="2800" dirty="0">
                <a:latin typeface="Arial"/>
                <a:ea typeface="+mn-ea"/>
                <a:cs typeface="Arial"/>
              </a:rPr>
              <a:t>نفق حزقيا و عمود وارن (خ ع ق، 31)</a:t>
            </a:r>
            <a:endParaRPr lang="en-US" sz="2800" dirty="0">
              <a:latin typeface="Arial"/>
              <a:ea typeface="+mn-ea"/>
              <a:cs typeface="Arial"/>
            </a:endParaRPr>
          </a:p>
        </p:txBody>
      </p:sp>
      <p:sp>
        <p:nvSpPr>
          <p:cNvPr id="144388" name="Text Box 4"/>
          <p:cNvSpPr txBox="1">
            <a:spLocks noChangeArrowheads="1"/>
          </p:cNvSpPr>
          <p:nvPr/>
        </p:nvSpPr>
        <p:spPr bwMode="auto">
          <a:xfrm>
            <a:off x="1219200" y="6400800"/>
            <a:ext cx="3638552"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a:spAutoFit/>
          </a:bodyPr>
          <a:lstStyle/>
          <a:p>
            <a:pPr algn="ctr">
              <a:defRPr/>
            </a:pPr>
            <a:r>
              <a:rPr lang="ar-JO" dirty="0">
                <a:latin typeface="Arial"/>
                <a:ea typeface="+mn-ea"/>
                <a:cs typeface="Arial"/>
              </a:rPr>
              <a:t>رسم قبور بني حسن</a:t>
            </a:r>
            <a:endParaRPr lang="en-US" dirty="0">
              <a:latin typeface="Arial"/>
              <a:ea typeface="+mn-ea"/>
              <a:cs typeface="Arial"/>
            </a:endParaRPr>
          </a:p>
        </p:txBody>
      </p:sp>
      <p:pic>
        <p:nvPicPr>
          <p:cNvPr id="144389" name="Picture 5" descr="stone5_1"/>
          <p:cNvPicPr>
            <a:picLocks noGrp="1" noChangeAspect="1" noChangeArrowheads="1"/>
          </p:cNvPicPr>
          <p:nvPr>
            <p:ph sz="quarter" idx="3"/>
          </p:nvPr>
        </p:nvPicPr>
        <p:blipFill>
          <a:blip r:embed="rId4"/>
          <a:srcRect/>
          <a:stretch>
            <a:fillRect/>
          </a:stretch>
        </p:blipFill>
        <p:spPr>
          <a:xfrm>
            <a:off x="1143000" y="3933056"/>
            <a:ext cx="3810000" cy="2457450"/>
          </a:xfrm>
          <a:effectLst>
            <a:outerShdw blurRad="63500" dist="38099" dir="2700000" algn="ctr" rotWithShape="0">
              <a:schemeClr val="bg2">
                <a:alpha val="74998"/>
              </a:schemeClr>
            </a:outerShdw>
          </a:effectLst>
        </p:spPr>
      </p:pic>
      <p:sp>
        <p:nvSpPr>
          <p:cNvPr id="144386" name="Rectangle 2"/>
          <p:cNvSpPr>
            <a:spLocks noGrp="1" noChangeArrowheads="1"/>
          </p:cNvSpPr>
          <p:nvPr>
            <p:ph type="title"/>
          </p:nvPr>
        </p:nvSpPr>
        <p:spPr>
          <a:xfrm>
            <a:off x="685800" y="-76200"/>
            <a:ext cx="7772400" cy="1143000"/>
          </a:xfrm>
          <a:effectLst>
            <a:outerShdw blurRad="63500" dist="38099" dir="2700000" algn="ctr" rotWithShape="0">
              <a:schemeClr val="bg2">
                <a:alpha val="74998"/>
              </a:schemeClr>
            </a:outerShdw>
          </a:effectLst>
        </p:spPr>
        <p:txBody>
          <a:bodyPr/>
          <a:lstStyle/>
          <a:p>
            <a:pPr eaLnBrk="1" hangingPunct="1">
              <a:defRPr/>
            </a:pPr>
            <a:r>
              <a:rPr lang="ar-JO" dirty="0">
                <a:ea typeface="+mj-ea"/>
                <a:cs typeface="+mj-cs"/>
              </a:rPr>
              <a:t>تأكيد التاريخ الكتابي</a:t>
            </a:r>
            <a:endParaRPr lang="en-US" dirty="0">
              <a:ea typeface="+mj-ea"/>
              <a:cs typeface="+mj-cs"/>
            </a:endParaRPr>
          </a:p>
        </p:txBody>
      </p:sp>
      <p:sp>
        <p:nvSpPr>
          <p:cNvPr id="144391" name="Text Box 7"/>
          <p:cNvSpPr txBox="1">
            <a:spLocks noChangeArrowheads="1"/>
          </p:cNvSpPr>
          <p:nvPr/>
        </p:nvSpPr>
        <p:spPr bwMode="auto">
          <a:xfrm>
            <a:off x="8382000" y="7620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ar-JO" b="1" dirty="0">
                <a:latin typeface="Arial"/>
                <a:cs typeface="Arial"/>
              </a:rPr>
              <a:t>206</a:t>
            </a:r>
            <a:endParaRPr lang="en-US" dirty="0">
              <a:latin typeface="Arial"/>
              <a:cs typeface="Arial"/>
            </a:endParaRPr>
          </a:p>
        </p:txBody>
      </p:sp>
      <p:sp>
        <p:nvSpPr>
          <p:cNvPr id="123910" name="WordArt 8"/>
          <p:cNvSpPr>
            <a:spLocks noChangeArrowheads="1" noChangeShapeType="1" noTextEdit="1"/>
          </p:cNvSpPr>
          <p:nvPr/>
        </p:nvSpPr>
        <p:spPr bwMode="auto">
          <a:xfrm rot="-687631">
            <a:off x="457200" y="1371600"/>
            <a:ext cx="19431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rPr>
              <a:t>أورشليم</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chemeClr val="bg2">
                    <a:alpha val="74997"/>
                  </a:schemeClr>
                </a:outerShdw>
              </a:effectLst>
              <a:latin typeface="Papyrus"/>
              <a:ea typeface="Papyrus"/>
              <a:cs typeface="Papyru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1026"/>
          <p:cNvSpPr>
            <a:spLocks noGrp="1" noChangeArrowheads="1"/>
          </p:cNvSpPr>
          <p:nvPr>
            <p:ph type="title"/>
          </p:nvPr>
        </p:nvSpPr>
        <p:spPr>
          <a:xfrm>
            <a:off x="4838700" y="609600"/>
            <a:ext cx="4305300" cy="1219200"/>
          </a:xfrm>
          <a:effectLst>
            <a:outerShdw blurRad="63500" dist="38099" dir="2700000" algn="ctr" rotWithShape="0">
              <a:schemeClr val="bg2">
                <a:alpha val="74998"/>
              </a:schemeClr>
            </a:outerShdw>
          </a:effectLst>
        </p:spPr>
        <p:txBody>
          <a:bodyPr anchor="t"/>
          <a:lstStyle/>
          <a:p>
            <a:pPr algn="ctr" eaLnBrk="1" hangingPunct="1">
              <a:defRPr/>
            </a:pPr>
            <a:r>
              <a:rPr lang="ar-JO" sz="4000" dirty="0">
                <a:ea typeface="+mj-ea"/>
                <a:cs typeface="+mj-cs"/>
              </a:rPr>
              <a:t>نفق حزقيا</a:t>
            </a:r>
            <a:endParaRPr lang="en-US" sz="4000" dirty="0">
              <a:ea typeface="+mj-ea"/>
              <a:cs typeface="+mj-cs"/>
            </a:endParaRPr>
          </a:p>
        </p:txBody>
      </p:sp>
      <p:pic>
        <p:nvPicPr>
          <p:cNvPr id="145411" name="Picture 1027" descr="Hezekiah's Tunnel"/>
          <p:cNvPicPr>
            <a:picLocks noChangeAspect="1" noChangeArrowheads="1"/>
          </p:cNvPicPr>
          <p:nvPr/>
        </p:nvPicPr>
        <p:blipFill>
          <a:blip r:embed="rId3"/>
          <a:srcRect/>
          <a:stretch>
            <a:fillRect/>
          </a:stretch>
        </p:blipFill>
        <p:spPr bwMode="auto">
          <a:xfrm>
            <a:off x="4838700" y="2514600"/>
            <a:ext cx="4305300" cy="4419600"/>
          </a:xfrm>
          <a:prstGeom prst="rect">
            <a:avLst/>
          </a:prstGeom>
          <a:noFill/>
          <a:effectLst>
            <a:outerShdw blurRad="63500" dist="38099" dir="2700000" algn="ctr" rotWithShape="0">
              <a:schemeClr val="bg2">
                <a:alpha val="74998"/>
              </a:schemeClr>
            </a:outerShdw>
          </a:effectLst>
        </p:spPr>
      </p:pic>
      <p:pic>
        <p:nvPicPr>
          <p:cNvPr id="145412" name="Picture 1028" descr="Hezekiah's Tunnel0002"/>
          <p:cNvPicPr>
            <a:picLocks noChangeAspect="1" noChangeArrowheads="1"/>
          </p:cNvPicPr>
          <p:nvPr/>
        </p:nvPicPr>
        <p:blipFill>
          <a:blip r:embed="rId4"/>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sp>
        <p:nvSpPr>
          <p:cNvPr id="145413" name="Line 1029"/>
          <p:cNvSpPr>
            <a:spLocks noChangeShapeType="1"/>
          </p:cNvSpPr>
          <p:nvPr/>
        </p:nvSpPr>
        <p:spPr bwMode="auto">
          <a:xfrm flipH="1">
            <a:off x="2362200" y="3200400"/>
            <a:ext cx="2514600" cy="914400"/>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5414" name="Text Box 1030"/>
          <p:cNvSpPr txBox="1">
            <a:spLocks noChangeArrowheads="1"/>
          </p:cNvSpPr>
          <p:nvPr/>
        </p:nvSpPr>
        <p:spPr bwMode="auto">
          <a:xfrm>
            <a:off x="8458200" y="76200"/>
            <a:ext cx="6858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30</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45413"/>
                                        </p:tgtEl>
                                        <p:attrNameLst>
                                          <p:attrName>style.visibility</p:attrName>
                                        </p:attrNameLst>
                                      </p:cBhvr>
                                      <p:to>
                                        <p:strVal val="visible"/>
                                      </p:to>
                                    </p:set>
                                    <p:animEffect transition="in" filter="wipe(up)">
                                      <p:cBhvr>
                                        <p:cTn id="7"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1026" descr="Hezekiah's Tunnel0002"/>
          <p:cNvPicPr>
            <a:picLocks noChangeAspect="1" noChangeArrowheads="1"/>
          </p:cNvPicPr>
          <p:nvPr/>
        </p:nvPicPr>
        <p:blipFill>
          <a:blip r:embed="rId3"/>
          <a:srcRect/>
          <a:stretch>
            <a:fillRect/>
          </a:stretch>
        </p:blipFill>
        <p:spPr bwMode="auto">
          <a:xfrm>
            <a:off x="0" y="0"/>
            <a:ext cx="3762375" cy="6858000"/>
          </a:xfrm>
          <a:prstGeom prst="rect">
            <a:avLst/>
          </a:prstGeom>
          <a:noFill/>
          <a:effectLst>
            <a:outerShdw blurRad="63500" dist="38099" dir="2700000" algn="ctr" rotWithShape="0">
              <a:schemeClr val="bg2">
                <a:alpha val="74998"/>
              </a:schemeClr>
            </a:outerShdw>
          </a:effectLst>
        </p:spPr>
      </p:pic>
      <p:pic>
        <p:nvPicPr>
          <p:cNvPr id="146435" name="Picture 1027" descr="Hezekiah's Tunnel0003"/>
          <p:cNvPicPr>
            <a:picLocks noChangeAspect="1" noChangeArrowheads="1"/>
          </p:cNvPicPr>
          <p:nvPr/>
        </p:nvPicPr>
        <p:blipFill>
          <a:blip r:embed="rId4"/>
          <a:srcRect l="2625" t="5688" r="2232" b="7932"/>
          <a:stretch>
            <a:fillRect/>
          </a:stretch>
        </p:blipFill>
        <p:spPr bwMode="auto">
          <a:xfrm>
            <a:off x="3733800" y="0"/>
            <a:ext cx="5410200" cy="6943725"/>
          </a:xfrm>
          <a:prstGeom prst="rect">
            <a:avLst/>
          </a:prstGeom>
          <a:noFill/>
          <a:effectLst>
            <a:outerShdw blurRad="63500" dist="38099" dir="2700000" algn="ctr" rotWithShape="0">
              <a:schemeClr val="bg2">
                <a:alpha val="74998"/>
              </a:schemeClr>
            </a:outerShdw>
          </a:effectLst>
        </p:spPr>
      </p:pic>
      <p:sp>
        <p:nvSpPr>
          <p:cNvPr id="146436" name="Rectangle 1028"/>
          <p:cNvSpPr>
            <a:spLocks noGrp="1" noChangeArrowheads="1"/>
          </p:cNvSpPr>
          <p:nvPr>
            <p:ph type="title"/>
          </p:nvPr>
        </p:nvSpPr>
        <p:spPr>
          <a:xfrm>
            <a:off x="3733800" y="476672"/>
            <a:ext cx="5410200" cy="971128"/>
          </a:xfrm>
          <a:effectLst>
            <a:outerShdw blurRad="63500" dist="38099" dir="2700000" algn="ctr" rotWithShape="0">
              <a:schemeClr val="bg2">
                <a:alpha val="74998"/>
              </a:schemeClr>
            </a:outerShdw>
          </a:effectLst>
        </p:spPr>
        <p:txBody>
          <a:bodyPr anchor="t"/>
          <a:lstStyle/>
          <a:p>
            <a:pPr algn="ctr" eaLnBrk="1" hangingPunct="1">
              <a:defRPr/>
            </a:pPr>
            <a:r>
              <a:rPr lang="ar-JO" sz="4000" b="1" dirty="0">
                <a:ea typeface="+mj-ea"/>
                <a:cs typeface="+mj-cs"/>
              </a:rPr>
              <a:t>عمود وارن</a:t>
            </a:r>
            <a:endParaRPr lang="en-US" sz="4000" b="1" dirty="0">
              <a:ea typeface="+mj-ea"/>
              <a:cs typeface="+mj-cs"/>
            </a:endParaRPr>
          </a:p>
        </p:txBody>
      </p:sp>
      <p:pic>
        <p:nvPicPr>
          <p:cNvPr id="146437" name="Picture 1029" descr="Warren's Shaft Map"/>
          <p:cNvPicPr>
            <a:picLocks noChangeAspect="1" noChangeArrowheads="1"/>
          </p:cNvPicPr>
          <p:nvPr/>
        </p:nvPicPr>
        <p:blipFill>
          <a:blip r:embed="rId5"/>
          <a:srcRect/>
          <a:stretch>
            <a:fillRect/>
          </a:stretch>
        </p:blipFill>
        <p:spPr bwMode="auto">
          <a:xfrm>
            <a:off x="3733800" y="2435225"/>
            <a:ext cx="5410200" cy="4422775"/>
          </a:xfrm>
          <a:prstGeom prst="rect">
            <a:avLst/>
          </a:prstGeom>
          <a:noFill/>
          <a:effectLst>
            <a:outerShdw blurRad="63500" dist="38099" dir="2700000" algn="ctr" rotWithShape="0">
              <a:schemeClr val="bg2">
                <a:alpha val="74998"/>
              </a:schemeClr>
            </a:outerShdw>
          </a:effectLst>
        </p:spPr>
      </p:pic>
      <p:grpSp>
        <p:nvGrpSpPr>
          <p:cNvPr id="2" name="Group 1030"/>
          <p:cNvGrpSpPr>
            <a:grpSpLocks/>
          </p:cNvGrpSpPr>
          <p:nvPr/>
        </p:nvGrpSpPr>
        <p:grpSpPr bwMode="auto">
          <a:xfrm rot="339438">
            <a:off x="2894013" y="1230313"/>
            <a:ext cx="4267200" cy="3733800"/>
            <a:chOff x="1824" y="336"/>
            <a:chExt cx="2544" cy="2784"/>
          </a:xfrm>
        </p:grpSpPr>
        <p:sp>
          <p:nvSpPr>
            <p:cNvPr id="146439" name="Line 1031"/>
            <p:cNvSpPr>
              <a:spLocks noChangeShapeType="1"/>
            </p:cNvSpPr>
            <p:nvPr/>
          </p:nvSpPr>
          <p:spPr bwMode="auto">
            <a:xfrm flipH="1">
              <a:off x="1822" y="336"/>
              <a:ext cx="1920" cy="1343"/>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sp>
          <p:nvSpPr>
            <p:cNvPr id="146440" name="Line 1032"/>
            <p:cNvSpPr>
              <a:spLocks noChangeShapeType="1"/>
            </p:cNvSpPr>
            <p:nvPr/>
          </p:nvSpPr>
          <p:spPr bwMode="auto">
            <a:xfrm>
              <a:off x="3744" y="336"/>
              <a:ext cx="624" cy="2784"/>
            </a:xfrm>
            <a:prstGeom prst="line">
              <a:avLst/>
            </a:prstGeom>
            <a:noFill/>
            <a:ln w="76200">
              <a:solidFill>
                <a:srgbClr val="FF0000"/>
              </a:solidFill>
              <a:round/>
              <a:headEnd/>
              <a:tailEnd type="triangle" w="med" len="med"/>
            </a:ln>
            <a:effectLst>
              <a:outerShdw blurRad="63500" dist="38099" dir="2700000" algn="ctr" rotWithShape="0">
                <a:schemeClr val="bg2">
                  <a:alpha val="74998"/>
                </a:schemeClr>
              </a:outerShdw>
            </a:effectLst>
          </p:spPr>
          <p:txBody>
            <a:bodyPr/>
            <a:lstStyle/>
            <a:p>
              <a:pPr>
                <a:defRPr/>
              </a:pPr>
              <a:endParaRPr lang="en-US">
                <a:latin typeface="Times New Roman" pitchFamily="-111" charset="0"/>
                <a:ea typeface="+mn-ea"/>
                <a:cs typeface="+mn-cs"/>
              </a:endParaRPr>
            </a:p>
          </p:txBody>
        </p:sp>
      </p:grpSp>
      <p:sp>
        <p:nvSpPr>
          <p:cNvPr id="146441" name="Rectangle 1033"/>
          <p:cNvSpPr>
            <a:spLocks noRot="1" noChangeArrowheads="1"/>
          </p:cNvSpPr>
          <p:nvPr/>
        </p:nvSpPr>
        <p:spPr bwMode="auto">
          <a:xfrm>
            <a:off x="7929586" y="152400"/>
            <a:ext cx="1138214"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ctr"/>
          <a:lstStyle/>
          <a:p>
            <a:pPr>
              <a:defRPr/>
            </a:pPr>
            <a:r>
              <a:rPr lang="ar-JO" b="1" dirty="0">
                <a:solidFill>
                  <a:schemeClr val="tx2"/>
                </a:solidFill>
                <a:latin typeface="Arial Narrow" charset="0"/>
              </a:rPr>
              <a:t>31-34</a:t>
            </a:r>
            <a:endParaRPr lang="en-US" sz="2800" dirty="0">
              <a:solidFill>
                <a:schemeClr val="tx2"/>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anim calcmode="lin" valueType="num">
                                      <p:cBhvr>
                                        <p:cTn id="7" dur="500" decel="50000" fill="hold">
                                          <p:stCondLst>
                                            <p:cond delay="0"/>
                                          </p:stCondLst>
                                        </p:cTn>
                                        <p:tgtEl>
                                          <p:spTgt spid="14643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4643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46435"/>
                                        </p:tgtEl>
                                        <p:attrNameLst>
                                          <p:attrName>ppt_w</p:attrName>
                                        </p:attrNameLst>
                                      </p:cBhvr>
                                      <p:tavLst>
                                        <p:tav tm="0">
                                          <p:val>
                                            <p:strVal val="#ppt_w*.05"/>
                                          </p:val>
                                        </p:tav>
                                        <p:tav tm="100000">
                                          <p:val>
                                            <p:strVal val="#ppt_w"/>
                                          </p:val>
                                        </p:tav>
                                      </p:tavLst>
                                    </p:anim>
                                    <p:anim calcmode="lin" valueType="num">
                                      <p:cBhvr>
                                        <p:cTn id="10" dur="1000" fill="hold"/>
                                        <p:tgtEl>
                                          <p:spTgt spid="14643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4643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4643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4643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4643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7" presetClass="entr" presetSubtype="0" fill="hold" nodeType="clickEffect">
                                  <p:stCondLst>
                                    <p:cond delay="0"/>
                                  </p:stCondLst>
                                  <p:childTnLst>
                                    <p:set>
                                      <p:cBhvr>
                                        <p:cTn id="18" dur="1" fill="hold">
                                          <p:stCondLst>
                                            <p:cond delay="0"/>
                                          </p:stCondLst>
                                        </p:cTn>
                                        <p:tgtEl>
                                          <p:spTgt spid="146437"/>
                                        </p:tgtEl>
                                        <p:attrNameLst>
                                          <p:attrName>style.visibility</p:attrName>
                                        </p:attrNameLst>
                                      </p:cBhvr>
                                      <p:to>
                                        <p:strVal val="visible"/>
                                      </p:to>
                                    </p:set>
                                    <p:animEffect transition="in" filter="fade">
                                      <p:cBhvr>
                                        <p:cTn id="19" dur="1000"/>
                                        <p:tgtEl>
                                          <p:spTgt spid="146437"/>
                                        </p:tgtEl>
                                      </p:cBhvr>
                                    </p:animEffect>
                                    <p:anim calcmode="lin" valueType="num">
                                      <p:cBhvr>
                                        <p:cTn id="20" dur="1000" fill="hold"/>
                                        <p:tgtEl>
                                          <p:spTgt spid="146437"/>
                                        </p:tgtEl>
                                        <p:attrNameLst>
                                          <p:attrName>ppt_x</p:attrName>
                                        </p:attrNameLst>
                                      </p:cBhvr>
                                      <p:tavLst>
                                        <p:tav tm="0">
                                          <p:val>
                                            <p:strVal val="#ppt_x"/>
                                          </p:val>
                                        </p:tav>
                                        <p:tav tm="100000">
                                          <p:val>
                                            <p:strVal val="#ppt_x"/>
                                          </p:val>
                                        </p:tav>
                                      </p:tavLst>
                                    </p:anim>
                                    <p:anim calcmode="lin" valueType="num">
                                      <p:cBhvr>
                                        <p:cTn id="21" dur="900" decel="100000" fill="hold"/>
                                        <p:tgtEl>
                                          <p:spTgt spid="14643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46437"/>
                                        </p:tgtEl>
                                        <p:attrNameLst>
                                          <p:attrName>ppt_y</p:attrName>
                                        </p:attrNameLst>
                                      </p:cBhvr>
                                      <p:tavLst>
                                        <p:tav tm="0">
                                          <p:val>
                                            <p:strVal val="#ppt_y-.03"/>
                                          </p:val>
                                        </p:tav>
                                        <p:tav tm="100000">
                                          <p:val>
                                            <p:strVal val="#ppt_y"/>
                                          </p:val>
                                        </p:tav>
                                      </p:tavLst>
                                    </p:anim>
                                  </p:childTnLst>
                                </p:cTn>
                              </p:par>
                              <p:par>
                                <p:cTn id="23" presetID="22" presetClass="entr" presetSubtype="1"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up)">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341313"/>
            <a:ext cx="6019800" cy="1143000"/>
          </a:xfrm>
          <a:effectLst>
            <a:outerShdw blurRad="63500" dist="38099" dir="2700000" algn="ctr" rotWithShape="0">
              <a:schemeClr val="bg2">
                <a:alpha val="74998"/>
              </a:schemeClr>
            </a:outerShdw>
          </a:effectLst>
        </p:spPr>
        <p:txBody>
          <a:bodyPr/>
          <a:lstStyle/>
          <a:p>
            <a:pPr algn="ctr" eaLnBrk="1" hangingPunct="1">
              <a:defRPr/>
            </a:pPr>
            <a:r>
              <a:rPr lang="ar-JO" dirty="0">
                <a:latin typeface="Arial"/>
                <a:ea typeface="+mj-ea"/>
                <a:cs typeface="Arial"/>
              </a:rPr>
              <a:t>نقل الكتاب المقدس</a:t>
            </a:r>
            <a:endParaRPr lang="en-US" dirty="0">
              <a:latin typeface="Arial"/>
              <a:ea typeface="+mj-ea"/>
              <a:cs typeface="Arial"/>
            </a:endParaRPr>
          </a:p>
        </p:txBody>
      </p:sp>
      <p:sp>
        <p:nvSpPr>
          <p:cNvPr id="109571" name="Rectangle 3"/>
          <p:cNvSpPr>
            <a:spLocks noGrp="1" noChangeArrowheads="1"/>
          </p:cNvSpPr>
          <p:nvPr>
            <p:ph type="body" sz="half" idx="1"/>
          </p:nvPr>
        </p:nvSpPr>
        <p:spPr>
          <a:xfrm>
            <a:off x="611188" y="1816100"/>
            <a:ext cx="4960944" cy="533400"/>
          </a:xfrm>
        </p:spPr>
        <p:txBody>
          <a:bodyPr/>
          <a:lstStyle/>
          <a:p>
            <a:pPr algn="r" rtl="1" eaLnBrk="1" hangingPunct="1">
              <a:lnSpc>
                <a:spcPct val="90000"/>
              </a:lnSpc>
              <a:buFont typeface="Wingdings" pitchFamily="-111" charset="2"/>
              <a:buBlip>
                <a:blip r:embed="rId3"/>
              </a:buBlip>
              <a:defRPr/>
            </a:pPr>
            <a:r>
              <a:rPr lang="ar-JO" b="1" dirty="0">
                <a:effectLst>
                  <a:outerShdw blurRad="60325" dist="63500" dir="2700000" algn="tl" rotWithShape="0">
                    <a:srgbClr val="000000"/>
                  </a:outerShdw>
                </a:effectLst>
                <a:latin typeface="Arial"/>
                <a:ea typeface="+mn-ea"/>
                <a:cs typeface="Arial"/>
              </a:rPr>
              <a:t>مخطوطة أشعياء الماسورية</a:t>
            </a:r>
            <a:endParaRPr lang="en-US" b="1" dirty="0">
              <a:effectLst>
                <a:outerShdw blurRad="60325" dist="63500" dir="2700000" algn="tl" rotWithShape="0">
                  <a:srgbClr val="000000"/>
                </a:outerShdw>
              </a:effectLst>
              <a:latin typeface="Arial"/>
              <a:ea typeface="+mn-ea"/>
              <a:cs typeface="Arial"/>
            </a:endParaRPr>
          </a:p>
        </p:txBody>
      </p:sp>
      <p:pic>
        <p:nvPicPr>
          <p:cNvPr id="109573" name="Picture 5" descr="ds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971675"/>
            <a:ext cx="3667125"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1" name="Picture 13" descr="psalm-b"/>
          <p:cNvPicPr>
            <a:picLocks noChangeAspect="1" noChangeArrowheads="1"/>
          </p:cNvPicPr>
          <p:nvPr/>
        </p:nvPicPr>
        <p:blipFill>
          <a:blip r:embed="rId5">
            <a:lum bright="-18000" contrast="18000"/>
            <a:extLst>
              <a:ext uri="{28A0092B-C50C-407E-A947-70E740481C1C}">
                <a14:useLocalDpi xmlns:a14="http://schemas.microsoft.com/office/drawing/2010/main" val="0"/>
              </a:ext>
            </a:extLst>
          </a:blip>
          <a:srcRect/>
          <a:stretch>
            <a:fillRect/>
          </a:stretch>
        </p:blipFill>
        <p:spPr bwMode="auto">
          <a:xfrm>
            <a:off x="228600" y="4395167"/>
            <a:ext cx="7696200"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3" name="Picture 16" descr="ishscrl"/>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52388" y="2349500"/>
            <a:ext cx="337661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5" name="Text Box 17"/>
          <p:cNvSpPr txBox="1">
            <a:spLocks noChangeArrowheads="1"/>
          </p:cNvSpPr>
          <p:nvPr/>
        </p:nvSpPr>
        <p:spPr bwMode="auto">
          <a:xfrm>
            <a:off x="533400" y="3203575"/>
            <a:ext cx="3109906" cy="646331"/>
          </a:xfrm>
          <a:prstGeom prst="rect">
            <a:avLst/>
          </a:prstGeom>
          <a:noFill/>
          <a:ln w="9525">
            <a:noFill/>
            <a:miter lim="800000"/>
            <a:headEnd/>
            <a:tailEnd/>
          </a:ln>
          <a:effectLst/>
        </p:spPr>
        <p:txBody>
          <a:bodyPr wrap="square">
            <a:spAutoFit/>
          </a:bodyPr>
          <a:lstStyle/>
          <a:p>
            <a:pPr algn="r">
              <a:defRPr/>
            </a:pPr>
            <a:r>
              <a:rPr lang="ar-JO" sz="3600" b="1" dirty="0">
                <a:effectLst>
                  <a:outerShdw blurRad="60325" dist="63500" dir="2700000" algn="tl" rotWithShape="0">
                    <a:srgbClr val="000000"/>
                  </a:outerShdw>
                </a:effectLst>
                <a:latin typeface="Arial"/>
                <a:ea typeface="+mn-ea"/>
                <a:cs typeface="Arial"/>
              </a:rPr>
              <a:t>أشعياء 1000م</a:t>
            </a:r>
            <a:endParaRPr lang="en-US" sz="3600" b="1" dirty="0">
              <a:effectLst>
                <a:outerShdw blurRad="60325" dist="63500" dir="2700000" algn="tl" rotWithShape="0">
                  <a:srgbClr val="000000"/>
                </a:outerShdw>
              </a:effectLst>
              <a:latin typeface="Arial"/>
              <a:ea typeface="+mn-ea"/>
              <a:cs typeface="Arial"/>
            </a:endParaRPr>
          </a:p>
        </p:txBody>
      </p:sp>
      <p:sp>
        <p:nvSpPr>
          <p:cNvPr id="109587" name="Text Box 19"/>
          <p:cNvSpPr txBox="1">
            <a:spLocks noChangeArrowheads="1"/>
          </p:cNvSpPr>
          <p:nvPr/>
        </p:nvSpPr>
        <p:spPr bwMode="auto">
          <a:xfrm>
            <a:off x="609600" y="4445000"/>
            <a:ext cx="3033706" cy="646331"/>
          </a:xfrm>
          <a:prstGeom prst="rect">
            <a:avLst/>
          </a:prstGeom>
          <a:noFill/>
          <a:ln w="9525">
            <a:noFill/>
            <a:miter lim="800000"/>
            <a:headEnd/>
            <a:tailEnd/>
          </a:ln>
          <a:effectLst/>
        </p:spPr>
        <p:txBody>
          <a:bodyPr wrap="square">
            <a:spAutoFit/>
          </a:bodyPr>
          <a:lstStyle/>
          <a:p>
            <a:pPr algn="r">
              <a:defRPr/>
            </a:pPr>
            <a:r>
              <a:rPr lang="ar-JO" sz="3600" b="1" dirty="0">
                <a:effectLst>
                  <a:outerShdw blurRad="60325" dist="63500" dir="2700000" algn="tl" rotWithShape="0">
                    <a:srgbClr val="000000"/>
                  </a:outerShdw>
                </a:effectLst>
                <a:latin typeface="Arial"/>
                <a:ea typeface="+mn-ea"/>
                <a:cs typeface="Arial"/>
              </a:rPr>
              <a:t>أشعياء 200 ق.م</a:t>
            </a:r>
            <a:endParaRPr lang="en-US" sz="2800" b="1" dirty="0">
              <a:effectLst>
                <a:outerShdw blurRad="60325" dist="63500" dir="2700000" algn="tl" rotWithShape="0">
                  <a:srgbClr val="000000"/>
                </a:outerShdw>
              </a:effectLst>
              <a:latin typeface="Arial"/>
              <a:ea typeface="+mn-ea"/>
              <a:cs typeface="Arial"/>
            </a:endParaRPr>
          </a:p>
        </p:txBody>
      </p:sp>
      <p:sp>
        <p:nvSpPr>
          <p:cNvPr id="109588" name="Text Box 20"/>
          <p:cNvSpPr txBox="1">
            <a:spLocks noChangeArrowheads="1"/>
          </p:cNvSpPr>
          <p:nvPr/>
        </p:nvSpPr>
        <p:spPr bwMode="auto">
          <a:xfrm>
            <a:off x="4203700" y="3581400"/>
            <a:ext cx="1447800" cy="1384995"/>
          </a:xfrm>
          <a:prstGeom prst="rect">
            <a:avLst/>
          </a:prstGeom>
          <a:noFill/>
          <a:ln w="9525">
            <a:noFill/>
            <a:miter lim="800000"/>
            <a:headEnd/>
            <a:tailEnd/>
          </a:ln>
          <a:effectLst/>
        </p:spPr>
        <p:txBody>
          <a:bodyPr>
            <a:spAutoFit/>
          </a:bodyPr>
          <a:lstStyle/>
          <a:p>
            <a:pPr algn="ctr">
              <a:defRPr/>
            </a:pPr>
            <a:r>
              <a:rPr lang="ar-JO" sz="2800" b="1" dirty="0">
                <a:effectLst>
                  <a:outerShdw blurRad="60325" dist="63500" dir="2700000" algn="tl" rotWithShape="0">
                    <a:srgbClr val="000000"/>
                  </a:outerShdw>
                </a:effectLst>
                <a:latin typeface="Arial"/>
                <a:ea typeface="+mn-ea"/>
                <a:cs typeface="Arial"/>
              </a:rPr>
              <a:t>قبل</a:t>
            </a:r>
          </a:p>
          <a:p>
            <a:pPr algn="ctr">
              <a:defRPr/>
            </a:pPr>
            <a:r>
              <a:rPr lang="ar-JO" sz="2800" b="1" dirty="0">
                <a:effectLst>
                  <a:outerShdw blurRad="60325" dist="63500" dir="2700000" algn="tl" rotWithShape="0">
                    <a:srgbClr val="000000"/>
                  </a:outerShdw>
                </a:effectLst>
                <a:latin typeface="Arial"/>
                <a:ea typeface="+mn-ea"/>
                <a:cs typeface="Arial"/>
              </a:rPr>
              <a:t> 1200 سنة</a:t>
            </a:r>
            <a:endParaRPr lang="en-US" sz="2800" b="1" dirty="0">
              <a:effectLst>
                <a:outerShdw blurRad="60325" dist="63500" dir="2700000" algn="tl" rotWithShape="0">
                  <a:srgbClr val="000000"/>
                </a:outerShdw>
              </a:effectLst>
              <a:latin typeface="Arial"/>
              <a:ea typeface="+mn-ea"/>
              <a:cs typeface="Arial"/>
            </a:endParaRPr>
          </a:p>
        </p:txBody>
      </p:sp>
      <p:sp>
        <p:nvSpPr>
          <p:cNvPr id="109589" name="AutoShape 21"/>
          <p:cNvSpPr>
            <a:spLocks/>
          </p:cNvSpPr>
          <p:nvPr/>
        </p:nvSpPr>
        <p:spPr bwMode="auto">
          <a:xfrm>
            <a:off x="3746500" y="3429000"/>
            <a:ext cx="609600" cy="1524000"/>
          </a:xfrm>
          <a:prstGeom prst="rightBrace">
            <a:avLst>
              <a:gd name="adj1" fmla="val 20833"/>
              <a:gd name="adj2" fmla="val 50000"/>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latin typeface="Arial" charset="0"/>
              <a:cs typeface="Arial" charset="0"/>
            </a:endParaRPr>
          </a:p>
        </p:txBody>
      </p:sp>
      <p:sp>
        <p:nvSpPr>
          <p:cNvPr id="109591" name="Rectangle 23"/>
          <p:cNvSpPr>
            <a:spLocks noChangeArrowheads="1"/>
          </p:cNvSpPr>
          <p:nvPr/>
        </p:nvSpPr>
        <p:spPr bwMode="auto">
          <a:xfrm>
            <a:off x="304800" y="5410200"/>
            <a:ext cx="5267332" cy="609600"/>
          </a:xfrm>
          <a:prstGeom prst="rect">
            <a:avLst/>
          </a:prstGeom>
          <a:noFill/>
          <a:ln w="9525">
            <a:noFill/>
            <a:miter lim="800000"/>
            <a:headEnd/>
            <a:tailEnd/>
          </a:ln>
          <a:effectLst/>
        </p:spPr>
        <p:txBody>
          <a:bodyPr/>
          <a:lstStyle/>
          <a:p>
            <a:pPr marL="342900" indent="-342900" algn="r" rtl="1">
              <a:spcBef>
                <a:spcPct val="20000"/>
              </a:spcBef>
              <a:buClr>
                <a:schemeClr val="accent2"/>
              </a:buClr>
              <a:buSzPct val="80000"/>
              <a:buFont typeface="Wingdings" pitchFamily="-111" charset="2"/>
              <a:buBlip>
                <a:blip r:embed="rId3"/>
              </a:buBlip>
              <a:defRPr/>
            </a:pPr>
            <a:r>
              <a:rPr lang="ar-JO" sz="3200" b="1" dirty="0">
                <a:effectLst>
                  <a:outerShdw blurRad="60325" dist="63500" dir="2700000" algn="tl" rotWithShape="0">
                    <a:srgbClr val="000000"/>
                  </a:outerShdw>
                </a:effectLst>
                <a:latin typeface="Arial"/>
                <a:ea typeface="+mn-ea"/>
                <a:cs typeface="Arial"/>
              </a:rPr>
              <a:t>مخطوطة أشعياء البحر الميت</a:t>
            </a:r>
            <a:endParaRPr lang="en-US" sz="3200" b="1" dirty="0">
              <a:effectLst>
                <a:outerShdw blurRad="60325" dist="63500" dir="2700000" algn="tl" rotWithShape="0">
                  <a:srgbClr val="000000"/>
                </a:outerShdw>
              </a:effectLst>
              <a:latin typeface="Arial"/>
              <a:ea typeface="+mn-ea"/>
              <a:cs typeface="Arial"/>
            </a:endParaRPr>
          </a:p>
        </p:txBody>
      </p:sp>
      <p:sp>
        <p:nvSpPr>
          <p:cNvPr id="109593" name="Text Box 25"/>
          <p:cNvSpPr txBox="1">
            <a:spLocks noChangeArrowheads="1"/>
          </p:cNvSpPr>
          <p:nvPr/>
        </p:nvSpPr>
        <p:spPr bwMode="auto">
          <a:xfrm>
            <a:off x="8172450" y="76200"/>
            <a:ext cx="971550" cy="4619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a:cs typeface="Arial"/>
              </a:rPr>
              <a:t>207</a:t>
            </a:r>
            <a:endParaRPr lang="en-US" sz="2800" dirty="0">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dissolve">
                                      <p:cBhvr>
                                        <p:cTn id="7" dur="500"/>
                                        <p:tgtEl>
                                          <p:spTgt spid="10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109581"/>
                                        </p:tgtEl>
                                        <p:attrNameLst>
                                          <p:attrName>style.visibility</p:attrName>
                                        </p:attrNameLst>
                                      </p:cBhvr>
                                      <p:to>
                                        <p:strVal val="visible"/>
                                      </p:to>
                                    </p:set>
                                    <p:animEffect transition="in" filter="wipe(right)">
                                      <p:cBhvr>
                                        <p:cTn id="12" dur="500"/>
                                        <p:tgtEl>
                                          <p:spTgt spid="109581"/>
                                        </p:tgtEl>
                                      </p:cBhvr>
                                    </p:animEffect>
                                  </p:childTnLst>
                                </p:cTn>
                              </p:par>
                              <p:par>
                                <p:cTn id="13" presetID="40" presetClass="entr" presetSubtype="0" fill="hold" grpId="0" nodeType="withEffect">
                                  <p:stCondLst>
                                    <p:cond delay="0"/>
                                  </p:stCondLst>
                                  <p:iterate type="lt">
                                    <p:tmPct val="10000"/>
                                  </p:iterate>
                                  <p:childTnLst>
                                    <p:set>
                                      <p:cBhvr>
                                        <p:cTn id="14" dur="1" fill="hold">
                                          <p:stCondLst>
                                            <p:cond delay="0"/>
                                          </p:stCondLst>
                                        </p:cTn>
                                        <p:tgtEl>
                                          <p:spTgt spid="109591">
                                            <p:txEl>
                                              <p:pRg st="0" end="0"/>
                                            </p:txEl>
                                          </p:spTgt>
                                        </p:tgtEl>
                                        <p:attrNameLst>
                                          <p:attrName>style.visibility</p:attrName>
                                        </p:attrNameLst>
                                      </p:cBhvr>
                                      <p:to>
                                        <p:strVal val="visible"/>
                                      </p:to>
                                    </p:set>
                                    <p:animEffect transition="in" filter="fade">
                                      <p:cBhvr>
                                        <p:cTn id="15" dur="1000"/>
                                        <p:tgtEl>
                                          <p:spTgt spid="109591">
                                            <p:txEl>
                                              <p:pRg st="0" end="0"/>
                                            </p:txEl>
                                          </p:spTgt>
                                        </p:tgtEl>
                                      </p:cBhvr>
                                    </p:animEffect>
                                    <p:anim calcmode="lin" valueType="num">
                                      <p:cBhvr>
                                        <p:cTn id="16" dur="1000" fill="hold"/>
                                        <p:tgtEl>
                                          <p:spTgt spid="109591">
                                            <p:txEl>
                                              <p:pRg st="0" end="0"/>
                                            </p:txEl>
                                          </p:spTgt>
                                        </p:tgtEl>
                                        <p:attrNameLst>
                                          <p:attrName>ppt_x</p:attrName>
                                        </p:attrNameLst>
                                      </p:cBhvr>
                                      <p:tavLst>
                                        <p:tav tm="0">
                                          <p:val>
                                            <p:strVal val="#ppt_x-.1"/>
                                          </p:val>
                                        </p:tav>
                                        <p:tav tm="100000">
                                          <p:val>
                                            <p:strVal val="#ppt_x"/>
                                          </p:val>
                                        </p:tav>
                                      </p:tavLst>
                                    </p:anim>
                                    <p:anim calcmode="lin" valueType="num">
                                      <p:cBhvr>
                                        <p:cTn id="17" dur="1000" fill="hold"/>
                                        <p:tgtEl>
                                          <p:spTgt spid="1095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7" presetClass="entr" presetSubtype="0" fill="hold" grpId="0" nodeType="clickEffect">
                                  <p:stCondLst>
                                    <p:cond delay="0"/>
                                  </p:stCondLst>
                                  <p:iterate type="lt">
                                    <p:tmPct val="50000"/>
                                  </p:iterate>
                                  <p:childTnLst>
                                    <p:set>
                                      <p:cBhvr>
                                        <p:cTn id="21" dur="1" fill="hold">
                                          <p:stCondLst>
                                            <p:cond delay="0"/>
                                          </p:stCondLst>
                                        </p:cTn>
                                        <p:tgtEl>
                                          <p:spTgt spid="109587"/>
                                        </p:tgtEl>
                                        <p:attrNameLst>
                                          <p:attrName>style.visibility</p:attrName>
                                        </p:attrNameLst>
                                      </p:cBhvr>
                                      <p:to>
                                        <p:strVal val="visible"/>
                                      </p:to>
                                    </p:set>
                                    <p:anim calcmode="discrete" valueType="clr">
                                      <p:cBhvr override="childStyle">
                                        <p:cTn id="22" dur="80"/>
                                        <p:tgtEl>
                                          <p:spTgt spid="109587"/>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109587"/>
                                        </p:tgtEl>
                                        <p:attrNameLst>
                                          <p:attrName>fillcolor</p:attrName>
                                        </p:attrNameLst>
                                      </p:cBhvr>
                                      <p:tavLst>
                                        <p:tav tm="0">
                                          <p:val>
                                            <p:clrVal>
                                              <a:schemeClr val="accent2"/>
                                            </p:clrVal>
                                          </p:val>
                                        </p:tav>
                                        <p:tav tm="50000">
                                          <p:val>
                                            <p:clrVal>
                                              <a:schemeClr val="hlink"/>
                                            </p:clrVal>
                                          </p:val>
                                        </p:tav>
                                      </p:tavLst>
                                    </p:anim>
                                    <p:set>
                                      <p:cBhvr>
                                        <p:cTn id="24" dur="80"/>
                                        <p:tgtEl>
                                          <p:spTgt spid="109587"/>
                                        </p:tgtEl>
                                        <p:attrNameLst>
                                          <p:attrName>fill.type</p:attrName>
                                        </p:attrNameLst>
                                      </p:cBhvr>
                                      <p:to>
                                        <p:strVal val="solid"/>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09589"/>
                                        </p:tgtEl>
                                        <p:attrNameLst>
                                          <p:attrName>style.visibility</p:attrName>
                                        </p:attrNameLst>
                                      </p:cBhvr>
                                      <p:to>
                                        <p:strVal val="visible"/>
                                      </p:to>
                                    </p:set>
                                    <p:animEffect transition="in" filter="wipe(left)">
                                      <p:cBhvr>
                                        <p:cTn id="29" dur="500"/>
                                        <p:tgtEl>
                                          <p:spTgt spid="10958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09588"/>
                                        </p:tgtEl>
                                        <p:attrNameLst>
                                          <p:attrName>style.visibility</p:attrName>
                                        </p:attrNameLst>
                                      </p:cBhvr>
                                      <p:to>
                                        <p:strVal val="visible"/>
                                      </p:to>
                                    </p:set>
                                    <p:animEffect transition="in" filter="wipe(left)">
                                      <p:cBhvr>
                                        <p:cTn id="32" dur="500"/>
                                        <p:tgtEl>
                                          <p:spTgt spid="109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87" grpId="0"/>
      <p:bldP spid="109588" grpId="0"/>
      <p:bldP spid="109589" grpId="0" animBg="1"/>
      <p:bldP spid="109591"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755576" y="2632075"/>
            <a:ext cx="7992888" cy="3046988"/>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wrap="square">
            <a:spAutoFit/>
          </a:bodyPr>
          <a:lstStyle/>
          <a:p>
            <a:pPr algn="r" rtl="1" eaLnBrk="0" hangingPunct="0">
              <a:spcBef>
                <a:spcPct val="50000"/>
              </a:spcBef>
              <a:buFont typeface="Arial" pitchFamily="-105" charset="0"/>
              <a:buNone/>
              <a:defRPr/>
            </a:pPr>
            <a:r>
              <a:rPr lang="ar-JO" b="1" dirty="0">
                <a:solidFill>
                  <a:srgbClr val="FFFFFF"/>
                </a:solidFill>
                <a:latin typeface="Arial" pitchFamily="-105" charset="0"/>
              </a:rPr>
              <a:t>من بين 166 حرف عبري في أشعياء 53، فقط 17 حرف في مخطوطة البحر الميت تختلف عن النص الماسوري :</a:t>
            </a:r>
            <a:endParaRPr lang="en-US" b="1" dirty="0">
              <a:solidFill>
                <a:srgbClr val="FFFFFF"/>
              </a:solidFill>
              <a:latin typeface="Arial" pitchFamily="-105" charset="0"/>
            </a:endParaRPr>
          </a:p>
          <a:p>
            <a:pPr algn="r" rtl="1" eaLnBrk="0" hangingPunct="0">
              <a:spcBef>
                <a:spcPct val="50000"/>
              </a:spcBef>
              <a:buFont typeface="Arial" pitchFamily="-105" charset="0"/>
              <a:buNone/>
              <a:defRPr/>
            </a:pPr>
            <a:r>
              <a:rPr lang="ar-JO" b="1" dirty="0">
                <a:solidFill>
                  <a:srgbClr val="FFFFFF"/>
                </a:solidFill>
                <a:latin typeface="Arial" pitchFamily="-105" charset="0"/>
              </a:rPr>
              <a:t>10 حروف = اختلافات في </a:t>
            </a:r>
            <a:r>
              <a:rPr lang="ar-JO" b="1" dirty="0">
                <a:solidFill>
                  <a:srgbClr val="FFC000"/>
                </a:solidFill>
                <a:latin typeface="Arial" pitchFamily="-105" charset="0"/>
              </a:rPr>
              <a:t>التهجئة</a:t>
            </a:r>
            <a:endParaRPr lang="en-US" b="1" dirty="0">
              <a:solidFill>
                <a:srgbClr val="FFFFFF"/>
              </a:solidFill>
              <a:latin typeface="Arial" pitchFamily="-105" charset="0"/>
            </a:endParaRPr>
          </a:p>
          <a:p>
            <a:pPr algn="r" rtl="1" eaLnBrk="0" hangingPunct="0">
              <a:spcBef>
                <a:spcPct val="50000"/>
              </a:spcBef>
              <a:buFont typeface="Arial" pitchFamily="-105" charset="0"/>
              <a:buNone/>
              <a:defRPr/>
            </a:pPr>
            <a:r>
              <a:rPr lang="ar-JO" b="1" dirty="0">
                <a:solidFill>
                  <a:srgbClr val="FFFFFF"/>
                </a:solidFill>
                <a:latin typeface="Arial" pitchFamily="-105" charset="0"/>
              </a:rPr>
              <a:t>4 حروف = اختلافات </a:t>
            </a:r>
            <a:r>
              <a:rPr lang="ar-JO" b="1" dirty="0">
                <a:solidFill>
                  <a:srgbClr val="FFC000"/>
                </a:solidFill>
                <a:latin typeface="Arial" pitchFamily="-105" charset="0"/>
              </a:rPr>
              <a:t>أسلوبية</a:t>
            </a:r>
            <a:endParaRPr lang="en-US" b="1" u="sng" dirty="0">
              <a:solidFill>
                <a:srgbClr val="FFFFFF"/>
              </a:solidFill>
              <a:latin typeface="Arial" pitchFamily="-105" charset="0"/>
            </a:endParaRPr>
          </a:p>
          <a:p>
            <a:pPr algn="r" rtl="1" eaLnBrk="0" hangingPunct="0">
              <a:spcBef>
                <a:spcPct val="50000"/>
              </a:spcBef>
              <a:buFont typeface="Arial" pitchFamily="-105" charset="0"/>
              <a:buNone/>
              <a:defRPr/>
            </a:pPr>
            <a:r>
              <a:rPr lang="ar-JO" b="1" u="sng" dirty="0">
                <a:solidFill>
                  <a:srgbClr val="FFFFFF"/>
                </a:solidFill>
                <a:latin typeface="Arial" pitchFamily="-105" charset="0"/>
              </a:rPr>
              <a:t>3 حروف = </a:t>
            </a:r>
            <a:r>
              <a:rPr lang="ar-JO" b="1" u="sng" dirty="0">
                <a:solidFill>
                  <a:srgbClr val="FFC000"/>
                </a:solidFill>
                <a:latin typeface="Arial" pitchFamily="-105" charset="0"/>
              </a:rPr>
              <a:t>إضافة كلمة </a:t>
            </a:r>
            <a:r>
              <a:rPr lang="ar-JO" b="1" u="sng" dirty="0">
                <a:solidFill>
                  <a:srgbClr val="FFFFFF"/>
                </a:solidFill>
                <a:latin typeface="Arial" pitchFamily="-105" charset="0"/>
              </a:rPr>
              <a:t>نور (ع 11)</a:t>
            </a:r>
            <a:endParaRPr lang="en-US" b="1" dirty="0">
              <a:solidFill>
                <a:srgbClr val="FFFFFF"/>
              </a:solidFill>
              <a:latin typeface="Arial" pitchFamily="-105" charset="0"/>
            </a:endParaRPr>
          </a:p>
          <a:p>
            <a:pPr algn="r" rtl="1" eaLnBrk="0" hangingPunct="0">
              <a:spcBef>
                <a:spcPct val="50000"/>
              </a:spcBef>
              <a:buFont typeface="Arial" pitchFamily="-105" charset="0"/>
              <a:buNone/>
              <a:defRPr/>
            </a:pPr>
            <a:r>
              <a:rPr lang="ar-JO" b="1" dirty="0">
                <a:solidFill>
                  <a:srgbClr val="FFFFFF"/>
                </a:solidFill>
                <a:latin typeface="Arial" pitchFamily="-105" charset="0"/>
              </a:rPr>
              <a:t>17 حرف = لا تأثير على التعليم الكتابي</a:t>
            </a:r>
            <a:endParaRPr lang="en-US" b="1" dirty="0">
              <a:solidFill>
                <a:srgbClr val="FFFFFF"/>
              </a:solidFill>
              <a:latin typeface="Arial" pitchFamily="-105" charset="0"/>
            </a:endParaRPr>
          </a:p>
        </p:txBody>
      </p:sp>
      <p:sp>
        <p:nvSpPr>
          <p:cNvPr id="1559562" name="Text Box 10"/>
          <p:cNvSpPr txBox="1">
            <a:spLocks noChangeArrowheads="1"/>
          </p:cNvSpPr>
          <p:nvPr/>
        </p:nvSpPr>
        <p:spPr bwMode="auto">
          <a:xfrm>
            <a:off x="0" y="6375400"/>
            <a:ext cx="8883080" cy="400110"/>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p>
            <a:pPr algn="r" eaLnBrk="0" hangingPunct="0">
              <a:defRPr/>
            </a:pPr>
            <a:r>
              <a:rPr lang="ar-JO" sz="2000" b="1" dirty="0">
                <a:solidFill>
                  <a:srgbClr val="FFFFFF"/>
                </a:solidFill>
                <a:latin typeface="26" charset="0"/>
              </a:rPr>
              <a:t>غايسلر و نيكس، مقدمة العهد الجديد، 382</a:t>
            </a:r>
            <a:endParaRPr lang="en-US" sz="2000" b="1" dirty="0">
              <a:solidFill>
                <a:srgbClr val="FFFFFF"/>
              </a:solidFill>
              <a:latin typeface="26" charset="0"/>
            </a:endParaRPr>
          </a:p>
        </p:txBody>
      </p:sp>
      <p:pic>
        <p:nvPicPr>
          <p:cNvPr id="1559563" name="Picture 11" descr="psalm-b"/>
          <p:cNvPicPr>
            <a:picLocks noChangeAspect="1" noChangeArrowheads="1"/>
          </p:cNvPicPr>
          <p:nvPr/>
        </p:nvPicPr>
        <p:blipFill>
          <a:blip r:embed="rId3">
            <a:lum contrast="18000"/>
            <a:extLst>
              <a:ext uri="{28A0092B-C50C-407E-A947-70E740481C1C}">
                <a14:useLocalDpi xmlns:a14="http://schemas.microsoft.com/office/drawing/2010/main" val="0"/>
              </a:ext>
            </a:extLst>
          </a:blip>
          <a:srcRect l="58415"/>
          <a:stretch>
            <a:fillRect/>
          </a:stretch>
        </p:blipFill>
        <p:spPr bwMode="auto">
          <a:xfrm>
            <a:off x="4876800" y="228600"/>
            <a:ext cx="3048000" cy="193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9564" name="Picture 12" descr="ishscrl"/>
          <p:cNvPicPr>
            <a:picLocks noChangeAspect="1" noChangeArrowheads="1"/>
          </p:cNvPicPr>
          <p:nvPr/>
        </p:nvPicPr>
        <p:blipFill>
          <a:blip r:embed="rId4">
            <a:lum contrast="18000"/>
            <a:extLst>
              <a:ext uri="{28A0092B-C50C-407E-A947-70E740481C1C}">
                <a14:useLocalDpi xmlns:a14="http://schemas.microsoft.com/office/drawing/2010/main" val="0"/>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188640"/>
            <a:ext cx="9144000" cy="685800"/>
          </a:xfrm>
          <a:solidFill>
            <a:schemeClr val="bg2"/>
          </a:solidFill>
        </p:spPr>
        <p:txBody>
          <a:bodyPr/>
          <a:lstStyle/>
          <a:p>
            <a:pPr eaLnBrk="1" hangingPunct="1">
              <a:defRPr/>
            </a:pPr>
            <a:r>
              <a:rPr lang="ar-JO" sz="3200" dirty="0">
                <a:solidFill>
                  <a:schemeClr val="tx1"/>
                </a:solidFill>
                <a:latin typeface="Arial" charset="0"/>
                <a:ea typeface="ＭＳ Ｐゴシック" charset="0"/>
                <a:cs typeface="ＭＳ Ｐゴシック" charset="0"/>
              </a:rPr>
              <a:t>أشعياء : مخطوطة قمران       مقابل                الماسورية</a:t>
            </a:r>
            <a:endParaRPr lang="en-US" sz="2400" b="0" dirty="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980728"/>
            <a:ext cx="1255472"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ar-JO" sz="3200" b="1" dirty="0">
                <a:solidFill>
                  <a:srgbClr val="FFFFFF"/>
                </a:solidFill>
                <a:latin typeface="26" charset="0"/>
              </a:rPr>
              <a:t>1000م</a:t>
            </a:r>
            <a:endParaRPr lang="en-US" sz="3200" b="1" dirty="0">
              <a:solidFill>
                <a:srgbClr val="FFFFFF"/>
              </a:solidFill>
              <a:latin typeface="26" charset="0"/>
            </a:endParaRPr>
          </a:p>
        </p:txBody>
      </p:sp>
      <p:sp>
        <p:nvSpPr>
          <p:cNvPr id="1559566" name="Text Box 14"/>
          <p:cNvSpPr txBox="1">
            <a:spLocks noChangeArrowheads="1"/>
          </p:cNvSpPr>
          <p:nvPr/>
        </p:nvSpPr>
        <p:spPr bwMode="auto">
          <a:xfrm>
            <a:off x="5486400" y="980728"/>
            <a:ext cx="1475084"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eaLnBrk="0" hangingPunct="0">
              <a:defRPr/>
            </a:pPr>
            <a:r>
              <a:rPr lang="ar-JO" sz="3200" b="1" dirty="0">
                <a:solidFill>
                  <a:srgbClr val="FFFFFF"/>
                </a:solidFill>
                <a:latin typeface="26" charset="0"/>
              </a:rPr>
              <a:t>200 ق.م</a:t>
            </a:r>
            <a:endParaRPr lang="en-US" sz="3200" b="1" dirty="0">
              <a:solidFill>
                <a:srgbClr val="FFFFFF"/>
              </a:solidFill>
              <a:latin typeface="2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54" grpId="0" animBg="1"/>
      <p:bldP spid="1559565" grpId="0"/>
      <p:bldP spid="155956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4146" name="Rectangle 12"/>
          <p:cNvSpPr>
            <a:spLocks noGrp="1" noChangeArrowheads="1"/>
          </p:cNvSpPr>
          <p:nvPr>
            <p:ph type="title" idx="4294967295"/>
          </p:nvPr>
        </p:nvSpPr>
        <p:spPr>
          <a:xfrm>
            <a:off x="228600" y="152400"/>
            <a:ext cx="4267200" cy="1981200"/>
          </a:xfrm>
        </p:spPr>
        <p:txBody>
          <a:bodyPr/>
          <a:lstStyle/>
          <a:p>
            <a:pPr eaLnBrk="1" hangingPunct="1"/>
            <a:r>
              <a:rPr lang="en-US">
                <a:latin typeface="Times New Roman" charset="0"/>
                <a:ea typeface="ＭＳ Ｐゴシック" charset="0"/>
                <a:cs typeface="ＭＳ Ｐゴシック" charset="0"/>
              </a:rPr>
              <a:t>Better Interpretation of Scripture</a:t>
            </a:r>
          </a:p>
        </p:txBody>
      </p:sp>
      <p:pic>
        <p:nvPicPr>
          <p:cNvPr id="134147" name="Picture 2"/>
          <p:cNvPicPr>
            <a:picLocks noChangeAspect="1" noChangeArrowheads="1"/>
          </p:cNvPicPr>
          <p:nvPr/>
        </p:nvPicPr>
        <p:blipFill>
          <a:blip r:embed="rId4">
            <a:extLst>
              <a:ext uri="{28A0092B-C50C-407E-A947-70E740481C1C}">
                <a14:useLocalDpi xmlns:a14="http://schemas.microsoft.com/office/drawing/2010/main" val="0"/>
              </a:ext>
            </a:extLst>
          </a:blip>
          <a:srcRect l="2898"/>
          <a:stretch>
            <a:fillRect/>
          </a:stretch>
        </p:blipFill>
        <p:spPr bwMode="auto">
          <a:xfrm>
            <a:off x="0" y="0"/>
            <a:ext cx="5106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azor.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6425" y="0"/>
            <a:ext cx="4727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9" name="AutoShape 8"/>
          <p:cNvSpPr>
            <a:spLocks noChangeArrowheads="1"/>
          </p:cNvSpPr>
          <p:nvPr/>
        </p:nvSpPr>
        <p:spPr bwMode="auto">
          <a:xfrm>
            <a:off x="3124200" y="1524000"/>
            <a:ext cx="457200" cy="3048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154633" name="Rectangle 9"/>
          <p:cNvSpPr>
            <a:spLocks noChangeArrowheads="1"/>
          </p:cNvSpPr>
          <p:nvPr/>
        </p:nvSpPr>
        <p:spPr bwMode="auto">
          <a:xfrm>
            <a:off x="107504" y="381000"/>
            <a:ext cx="7312496" cy="990600"/>
          </a:xfrm>
          <a:prstGeom prst="rect">
            <a:avLst/>
          </a:prstGeom>
          <a:noFill/>
          <a:ln w="9525">
            <a:noFill/>
            <a:miter lim="800000"/>
            <a:headEnd/>
            <a:tailEnd/>
          </a:ln>
          <a:effectLst/>
        </p:spPr>
        <p:txBody>
          <a:bodyPr anchor="b"/>
          <a:lstStyle/>
          <a:p>
            <a:pPr algn="ctr">
              <a:defRPr/>
            </a:pPr>
            <a:r>
              <a:rPr lang="ar-JO" sz="4400" b="1" dirty="0">
                <a:solidFill>
                  <a:schemeClr val="bg1"/>
                </a:solidFill>
                <a:effectLst>
                  <a:glow rad="190500">
                    <a:schemeClr val="tx1"/>
                  </a:glow>
                </a:effectLst>
                <a:latin typeface="Arial Narrow" charset="0"/>
              </a:rPr>
              <a:t>تفسير أفضل للنص الكتابي</a:t>
            </a:r>
            <a:endParaRPr lang="en-US" sz="4400" b="1" dirty="0">
              <a:solidFill>
                <a:schemeClr val="bg1"/>
              </a:solidFill>
              <a:effectLst>
                <a:glow rad="190500">
                  <a:schemeClr val="tx1"/>
                </a:glow>
              </a:effectLst>
            </a:endParaRPr>
          </a:p>
        </p:txBody>
      </p:sp>
      <p:sp>
        <p:nvSpPr>
          <p:cNvPr id="154635" name="Text Box 11"/>
          <p:cNvSpPr txBox="1">
            <a:spLocks noChangeArrowheads="1"/>
          </p:cNvSpPr>
          <p:nvPr/>
        </p:nvSpPr>
        <p:spPr bwMode="auto">
          <a:xfrm>
            <a:off x="7358082" y="0"/>
            <a:ext cx="1785918" cy="523220"/>
          </a:xfrm>
          <a:prstGeom prst="rect">
            <a:avLst/>
          </a:prstGeom>
          <a:solidFill>
            <a:schemeClr val="accent2"/>
          </a:solidFill>
          <a:ln w="9525">
            <a:noFill/>
            <a:miter lim="800000"/>
            <a:headEnd/>
            <a:tailEnd/>
          </a:ln>
          <a:effectLst>
            <a:outerShdw blurRad="63500" dist="38099"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sz="2800" b="1" dirty="0">
                <a:solidFill>
                  <a:schemeClr val="bg1"/>
                </a:solidFill>
                <a:effectLst>
                  <a:outerShdw blurRad="38100" dist="38100" dir="2700000" algn="tl">
                    <a:srgbClr val="000000"/>
                  </a:outerShdw>
                </a:effectLst>
                <a:latin typeface="Arial" charset="0"/>
                <a:cs typeface="Arial" charset="0"/>
              </a:rPr>
              <a:t>208 (ب) 3</a:t>
            </a:r>
            <a:endParaRPr lang="en-US" sz="2800" dirty="0">
              <a:solidFill>
                <a:schemeClr val="bg1"/>
              </a:solidFill>
              <a:effectLst>
                <a:outerShdw blurRad="38100" dist="38100" dir="2700000" algn="tl">
                  <a:srgbClr val="000000"/>
                </a:outerShdw>
              </a:effectLst>
              <a:latin typeface="Arial" charset="0"/>
              <a:cs typeface="Arial" charset="0"/>
            </a:endParaRPr>
          </a:p>
        </p:txBody>
      </p:sp>
      <p:sp>
        <p:nvSpPr>
          <p:cNvPr id="154629" name="Text Box 5"/>
          <p:cNvSpPr txBox="1">
            <a:spLocks noChangeArrowheads="1"/>
          </p:cNvSpPr>
          <p:nvPr/>
        </p:nvSpPr>
        <p:spPr bwMode="auto">
          <a:xfrm rot="59249">
            <a:off x="3124200" y="1684338"/>
            <a:ext cx="1493838" cy="579437"/>
          </a:xfrm>
          <a:prstGeom prst="rect">
            <a:avLst/>
          </a:prstGeom>
          <a:noFill/>
          <a:ln w="9525">
            <a:noFill/>
            <a:miter lim="800000"/>
            <a:headEnd/>
            <a:tailEnd/>
          </a:ln>
          <a:effectLst/>
        </p:spPr>
        <p:txBody>
          <a:bodyPr>
            <a:spAutoFit/>
          </a:bodyPr>
          <a:lstStyle/>
          <a:p>
            <a:pPr>
              <a:spcBef>
                <a:spcPct val="50000"/>
              </a:spcBef>
              <a:defRPr/>
            </a:pPr>
            <a:r>
              <a:rPr lang="ar-JO" sz="3200" b="1" dirty="0">
                <a:solidFill>
                  <a:schemeClr val="bg1"/>
                </a:solidFill>
                <a:effectLst>
                  <a:glow rad="190500">
                    <a:schemeClr val="tx1"/>
                  </a:glow>
                </a:effectLst>
                <a:latin typeface="Arial"/>
                <a:ea typeface="+mn-ea"/>
                <a:cs typeface="Arial"/>
              </a:rPr>
              <a:t>حاصور</a:t>
            </a:r>
            <a:endParaRPr lang="en-US" sz="3200" b="1" dirty="0">
              <a:solidFill>
                <a:schemeClr val="bg1"/>
              </a:solidFill>
              <a:effectLst>
                <a:glow rad="190500">
                  <a:schemeClr val="tx1"/>
                </a:glow>
              </a:effectLst>
              <a:latin typeface="Arial"/>
              <a:ea typeface="+mn-ea"/>
              <a:cs typeface="Arial"/>
            </a:endParaRPr>
          </a:p>
        </p:txBody>
      </p:sp>
    </p:spTree>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4629"/>
                                        </p:tgtEl>
                                        <p:attrNameLst>
                                          <p:attrName>style.visibility</p:attrName>
                                        </p:attrNameLst>
                                      </p:cBhvr>
                                      <p:to>
                                        <p:strVal val="visible"/>
                                      </p:to>
                                    </p:set>
                                    <p:animEffect transition="in" filter="dissolve">
                                      <p:cBhvr>
                                        <p:cTn id="7" dur="500"/>
                                        <p:tgtEl>
                                          <p:spTgt spid="1546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10"/>
          <p:cNvSpPr>
            <a:spLocks noGrp="1" noChangeArrowheads="1"/>
          </p:cNvSpPr>
          <p:nvPr>
            <p:ph type="title"/>
          </p:nvPr>
        </p:nvSpPr>
        <p:spPr>
          <a:xfrm>
            <a:off x="685800" y="304800"/>
            <a:ext cx="7772400" cy="1143000"/>
          </a:xfrm>
        </p:spPr>
        <p:txBody>
          <a:bodyPr/>
          <a:lstStyle/>
          <a:p>
            <a:pPr algn="ctr" eaLnBrk="1" hangingPunct="1"/>
            <a:r>
              <a:rPr lang="ar-JO" b="1" dirty="0">
                <a:solidFill>
                  <a:srgbClr val="FFFFFF"/>
                </a:solidFill>
                <a:latin typeface="Arial Narrow" charset="0"/>
                <a:ea typeface="ＭＳ Ｐゴシック" charset="0"/>
                <a:cs typeface="ＭＳ Ｐゴシック" charset="0"/>
              </a:rPr>
              <a:t>قيمة علم الآثار الكتابي</a:t>
            </a:r>
            <a:endParaRPr lang="en-US" b="1" dirty="0">
              <a:solidFill>
                <a:srgbClr val="FFFFFF"/>
              </a:solidFill>
              <a:latin typeface="Arial Narrow" charset="0"/>
              <a:ea typeface="ＭＳ Ｐゴシック" charset="0"/>
              <a:cs typeface="ＭＳ Ｐゴシック" charset="0"/>
            </a:endParaRPr>
          </a:p>
        </p:txBody>
      </p:sp>
      <p:pic>
        <p:nvPicPr>
          <p:cNvPr id="136194" name="Picture 5" descr="t1_main_image">
            <a:hlinkClick r:id="rId3"/>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362575" y="2852738"/>
            <a:ext cx="3673475" cy="1836737"/>
          </a:xfrm>
        </p:spPr>
      </p:pic>
      <p:sp>
        <p:nvSpPr>
          <p:cNvPr id="81928" name="Rectangle 8"/>
          <p:cNvSpPr>
            <a:spLocks noChangeArrowheads="1"/>
          </p:cNvSpPr>
          <p:nvPr/>
        </p:nvSpPr>
        <p:spPr bwMode="auto">
          <a:xfrm>
            <a:off x="685800" y="609600"/>
            <a:ext cx="7772400" cy="762000"/>
          </a:xfrm>
          <a:prstGeom prst="rect">
            <a:avLst/>
          </a:prstGeom>
          <a:noFill/>
          <a:ln w="9525">
            <a:noFill/>
            <a:miter lim="800000"/>
            <a:headEnd/>
            <a:tailEnd/>
          </a:ln>
          <a:effectLst>
            <a:outerShdw blurRad="63500" dist="38099" dir="2700000" algn="ctr" rotWithShape="0">
              <a:schemeClr val="bg2">
                <a:alpha val="74998"/>
              </a:schemeClr>
            </a:outerShdw>
          </a:effectLst>
        </p:spPr>
        <p:txBody>
          <a:bodyPr anchor="b"/>
          <a:lstStyle/>
          <a:p>
            <a:pPr>
              <a:defRPr/>
            </a:pPr>
            <a:endParaRPr lang="en-US" sz="4400" dirty="0">
              <a:solidFill>
                <a:schemeClr val="tx2"/>
              </a:solidFill>
              <a:latin typeface="Arial Narrow" pitchFamily="-111" charset="0"/>
              <a:ea typeface="+mn-ea"/>
              <a:cs typeface="+mn-cs"/>
            </a:endParaRPr>
          </a:p>
        </p:txBody>
      </p:sp>
      <p:sp>
        <p:nvSpPr>
          <p:cNvPr id="81931" name="Text Box 11"/>
          <p:cNvSpPr txBox="1">
            <a:spLocks noChangeArrowheads="1"/>
          </p:cNvSpPr>
          <p:nvPr/>
        </p:nvSpPr>
        <p:spPr bwMode="auto">
          <a:xfrm>
            <a:off x="8101013" y="76200"/>
            <a:ext cx="9906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a:cs typeface="Arial"/>
              </a:rPr>
              <a:t>206-8</a:t>
            </a:r>
            <a:endParaRPr lang="en-US" sz="2800" dirty="0">
              <a:effectLst>
                <a:outerShdw blurRad="38100" dist="38100" dir="2700000" algn="tl">
                  <a:srgbClr val="000000"/>
                </a:outerShdw>
              </a:effectLst>
              <a:latin typeface="Arial"/>
              <a:cs typeface="Arial"/>
            </a:endParaRPr>
          </a:p>
        </p:txBody>
      </p:sp>
      <p:sp>
        <p:nvSpPr>
          <p:cNvPr id="81923" name="Rectangle 3"/>
          <p:cNvSpPr>
            <a:spLocks noGrp="1" noChangeArrowheads="1"/>
          </p:cNvSpPr>
          <p:nvPr>
            <p:ph type="body" sz="half" idx="1"/>
          </p:nvPr>
        </p:nvSpPr>
        <p:spPr>
          <a:xfrm>
            <a:off x="685801" y="1828800"/>
            <a:ext cx="4672018" cy="4913313"/>
          </a:xfrm>
        </p:spPr>
        <p:txBody>
          <a:bodyPr/>
          <a:lstStyle/>
          <a:p>
            <a:pPr marL="404813" indent="-404813" algn="r" rtl="1" eaLnBrk="1" hangingPunct="1">
              <a:lnSpc>
                <a:spcPct val="90000"/>
              </a:lnSpc>
              <a:buClr>
                <a:schemeClr val="tx1"/>
              </a:buClr>
              <a:buNone/>
              <a:defRPr/>
            </a:pPr>
            <a:r>
              <a:rPr lang="ar-JO" sz="3600" b="1" dirty="0">
                <a:solidFill>
                  <a:srgbClr val="FFFFFF"/>
                </a:solidFill>
                <a:effectLst>
                  <a:outerShdw blurRad="50800" dist="63500" dir="2700000" algn="tl" rotWithShape="0">
                    <a:srgbClr val="000000"/>
                  </a:outerShdw>
                </a:effectLst>
                <a:ea typeface="+mn-ea"/>
                <a:cs typeface="+mn-cs"/>
              </a:rPr>
              <a:t>1. تأكيد التاريخ الكتابي </a:t>
            </a:r>
            <a:br>
              <a:rPr lang="en-US" sz="3600" b="1" dirty="0">
                <a:solidFill>
                  <a:srgbClr val="FFFFFF"/>
                </a:solidFill>
                <a:effectLst>
                  <a:outerShdw blurRad="50800" dist="63500" dir="2700000" algn="tl" rotWithShape="0">
                    <a:srgbClr val="000000"/>
                  </a:outerShdw>
                </a:effectLst>
                <a:ea typeface="+mn-ea"/>
                <a:cs typeface="+mn-cs"/>
              </a:rPr>
            </a:br>
            <a:r>
              <a:rPr lang="ar-JO" sz="3600" b="1" dirty="0">
                <a:solidFill>
                  <a:srgbClr val="FFFFFF"/>
                </a:solidFill>
                <a:effectLst>
                  <a:outerShdw blurRad="50800" dist="63500" dir="2700000" algn="tl" rotWithShape="0">
                    <a:srgbClr val="000000"/>
                  </a:outerShdw>
                </a:effectLst>
                <a:ea typeface="+mn-ea"/>
                <a:cs typeface="+mn-cs"/>
              </a:rPr>
              <a:t>(خ ع ق، 201-4)</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defRPr/>
            </a:pPr>
            <a:r>
              <a:rPr lang="ar-JO" sz="3600" b="1" dirty="0">
                <a:solidFill>
                  <a:srgbClr val="FFFFFF"/>
                </a:solidFill>
                <a:effectLst>
                  <a:outerShdw blurRad="50800" dist="63500" dir="2700000" algn="tl" rotWithShape="0">
                    <a:srgbClr val="000000"/>
                  </a:outerShdw>
                </a:effectLst>
                <a:ea typeface="+mn-ea"/>
                <a:cs typeface="+mn-cs"/>
              </a:rPr>
              <a:t>2. تأكيد دقة نقل النص الكتابي</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defRPr/>
            </a:pPr>
            <a:r>
              <a:rPr lang="en-US" sz="3600" b="1" dirty="0">
                <a:solidFill>
                  <a:srgbClr val="FFFFFF"/>
                </a:solidFill>
                <a:effectLst>
                  <a:outerShdw blurRad="50800" dist="63500" dir="2700000" algn="tl" rotWithShape="0">
                    <a:srgbClr val="000000"/>
                  </a:outerShdw>
                </a:effectLst>
                <a:ea typeface="+mn-ea"/>
                <a:cs typeface="+mn-cs"/>
              </a:rPr>
              <a:t>3</a:t>
            </a:r>
            <a:r>
              <a:rPr lang="ar-JO" sz="3600" b="1" dirty="0">
                <a:solidFill>
                  <a:srgbClr val="FFFFFF"/>
                </a:solidFill>
                <a:effectLst>
                  <a:outerShdw blurRad="50800" dist="63500" dir="2700000" algn="tl" rotWithShape="0">
                    <a:srgbClr val="000000"/>
                  </a:outerShdw>
                </a:effectLst>
                <a:ea typeface="+mn-ea"/>
                <a:cs typeface="+mn-cs"/>
              </a:rPr>
              <a:t>. البصيرة في تفسير الكتاب المقدس</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defRPr/>
            </a:pPr>
            <a:r>
              <a:rPr lang="en-US" sz="3600" b="1" dirty="0">
                <a:solidFill>
                  <a:srgbClr val="FFFFFF"/>
                </a:solidFill>
                <a:effectLst>
                  <a:outerShdw blurRad="50800" dist="63500" dir="2700000" algn="tl" rotWithShape="0">
                    <a:srgbClr val="000000"/>
                  </a:outerShdw>
                </a:effectLst>
                <a:ea typeface="+mn-ea"/>
                <a:cs typeface="+mn-cs"/>
              </a:rPr>
              <a:t>4</a:t>
            </a:r>
            <a:r>
              <a:rPr lang="ar-JO" sz="3600" b="1" dirty="0">
                <a:solidFill>
                  <a:srgbClr val="FFFFFF"/>
                </a:solidFill>
                <a:effectLst>
                  <a:outerShdw blurRad="50800" dist="63500" dir="2700000" algn="tl" rotWithShape="0">
                    <a:srgbClr val="000000"/>
                  </a:outerShdw>
                </a:effectLst>
                <a:ea typeface="+mn-ea"/>
                <a:cs typeface="+mn-cs"/>
              </a:rPr>
              <a:t>. مصدر فائدة لإسرائيل و جيرانها</a:t>
            </a:r>
            <a:endParaRPr lang="en-US" sz="3600" b="1" dirty="0">
              <a:solidFill>
                <a:srgbClr val="FFFFFF"/>
              </a:solidFill>
              <a:effectLst>
                <a:outerShdw blurRad="50800" dist="63500" dir="2700000" algn="tl" rotWithShape="0">
                  <a:srgbClr val="000000"/>
                </a:outerShdw>
              </a:effectLs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23">
                                            <p:txEl>
                                              <p:pRg st="0" end="0"/>
                                            </p:txEl>
                                          </p:spTgt>
                                        </p:tgtEl>
                                        <p:attrNameLst>
                                          <p:attrName>style.visibility</p:attrName>
                                        </p:attrNameLst>
                                      </p:cBhvr>
                                      <p:to>
                                        <p:strVal val="visible"/>
                                      </p:to>
                                    </p:set>
                                    <p:anim calcmode="discrete" valueType="clr">
                                      <p:cBhvr override="childStyle">
                                        <p:cTn id="7" dur="80"/>
                                        <p:tgtEl>
                                          <p:spTgt spid="819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2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8192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1923">
                                            <p:txEl>
                                              <p:pRg st="1" end="1"/>
                                            </p:txEl>
                                          </p:spTgt>
                                        </p:tgtEl>
                                        <p:attrNameLst>
                                          <p:attrName>style.visibility</p:attrName>
                                        </p:attrNameLst>
                                      </p:cBhvr>
                                      <p:to>
                                        <p:strVal val="visible"/>
                                      </p:to>
                                    </p:set>
                                    <p:anim calcmode="discrete" valueType="clr">
                                      <p:cBhvr override="childStyle">
                                        <p:cTn id="14" dur="80"/>
                                        <p:tgtEl>
                                          <p:spTgt spid="819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1923">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81923">
                                            <p:txEl>
                                              <p:pRg st="1" end="1"/>
                                            </p:txEl>
                                          </p:spTgt>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81923">
                                            <p:txEl>
                                              <p:pRg st="2" end="2"/>
                                            </p:txEl>
                                          </p:spTgt>
                                        </p:tgtEl>
                                        <p:attrNameLst>
                                          <p:attrName>style.visibility</p:attrName>
                                        </p:attrNameLst>
                                      </p:cBhvr>
                                      <p:to>
                                        <p:strVal val="visible"/>
                                      </p:to>
                                    </p:set>
                                    <p:anim calcmode="discrete" valueType="clr">
                                      <p:cBhvr override="childStyle">
                                        <p:cTn id="21" dur="80"/>
                                        <p:tgtEl>
                                          <p:spTgt spid="819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81923">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81923">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1923">
                                            <p:txEl>
                                              <p:pRg st="3" end="3"/>
                                            </p:txEl>
                                          </p:spTgt>
                                        </p:tgtEl>
                                        <p:attrNameLst>
                                          <p:attrName>style.visibility</p:attrName>
                                        </p:attrNameLst>
                                      </p:cBhvr>
                                      <p:to>
                                        <p:strVal val="visible"/>
                                      </p:to>
                                    </p:set>
                                    <p:anim calcmode="discrete" valueType="clr">
                                      <p:cBhvr override="childStyle">
                                        <p:cTn id="28" dur="80"/>
                                        <p:tgtEl>
                                          <p:spTgt spid="8192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1923">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8192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533400"/>
            <a:ext cx="6705600" cy="13716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88067" name="Rectangle 3"/>
          <p:cNvSpPr>
            <a:spLocks noGrp="1" noChangeArrowheads="1"/>
          </p:cNvSpPr>
          <p:nvPr>
            <p:ph type="body" sz="half" idx="1"/>
          </p:nvPr>
        </p:nvSpPr>
        <p:spPr>
          <a:xfrm>
            <a:off x="457200" y="2060848"/>
            <a:ext cx="8610600" cy="472095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04813" indent="-404813" algn="r" rtl="1"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1. </a:t>
            </a:r>
            <a:r>
              <a:rPr lang="ar-JO" sz="3600" b="1" dirty="0">
                <a:solidFill>
                  <a:srgbClr val="FFFF00"/>
                </a:solidFill>
                <a:effectLst>
                  <a:outerShdw blurRad="50800" dist="63500" dir="2700000" algn="tl" rotWithShape="0">
                    <a:srgbClr val="000000"/>
                  </a:outerShdw>
                </a:effectLst>
                <a:ea typeface="+mn-ea"/>
                <a:cs typeface="+mn-cs"/>
              </a:rPr>
              <a:t>الأولوية</a:t>
            </a:r>
            <a:r>
              <a:rPr lang="ar-JO" sz="3600" b="1" dirty="0">
                <a:solidFill>
                  <a:srgbClr val="FFFFFF"/>
                </a:solidFill>
                <a:effectLst>
                  <a:outerShdw blurRad="50800" dist="63500" dir="2700000" algn="tl" rotWithShape="0">
                    <a:srgbClr val="000000"/>
                  </a:outerShdw>
                </a:effectLst>
                <a:ea typeface="+mn-ea"/>
                <a:cs typeface="+mn-cs"/>
              </a:rPr>
              <a:t> : هل سيقبل الشخص الكتاب المقدس أم علم الآثار أولاً ؟</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2. </a:t>
            </a:r>
            <a:r>
              <a:rPr lang="ar-JO" sz="3600" b="1" dirty="0">
                <a:solidFill>
                  <a:srgbClr val="FFFF00"/>
                </a:solidFill>
                <a:effectLst>
                  <a:outerShdw blurRad="50800" dist="63500" dir="2700000" algn="tl" rotWithShape="0">
                    <a:srgbClr val="000000"/>
                  </a:outerShdw>
                </a:effectLst>
                <a:ea typeface="+mn-ea"/>
                <a:cs typeface="+mn-cs"/>
              </a:rPr>
              <a:t>الذاتية</a:t>
            </a:r>
            <a:r>
              <a:rPr lang="ar-JO" sz="3600" b="1" dirty="0">
                <a:solidFill>
                  <a:srgbClr val="FFFFFF"/>
                </a:solidFill>
                <a:effectLst>
                  <a:outerShdw blurRad="50800" dist="63500" dir="2700000" algn="tl" rotWithShape="0">
                    <a:srgbClr val="000000"/>
                  </a:outerShdw>
                </a:effectLst>
                <a:ea typeface="+mn-ea"/>
                <a:cs typeface="+mn-cs"/>
              </a:rPr>
              <a:t> : الإنحياز يسبب مشكلة للمتحررين و المحافظين على السواء</a:t>
            </a:r>
            <a:endParaRPr lang="en-US" sz="3600" b="1" dirty="0">
              <a:solidFill>
                <a:srgbClr val="FFFFFF"/>
              </a:solidFill>
              <a:effectLst>
                <a:outerShdw blurRad="50800" dist="63500" dir="2700000" algn="tl" rotWithShape="0">
                  <a:srgbClr val="000000"/>
                </a:outerShdw>
              </a:effectLst>
              <a:ea typeface="+mn-ea"/>
              <a:cs typeface="+mn-cs"/>
            </a:endParaRPr>
          </a:p>
          <a:p>
            <a:pPr marL="404813" indent="-404813" algn="r" rtl="1" eaLnBrk="1" hangingPunct="1">
              <a:lnSpc>
                <a:spcPct val="90000"/>
              </a:lnSpc>
              <a:buClr>
                <a:schemeClr val="tx1"/>
              </a:buClr>
              <a:buNone/>
            </a:pPr>
            <a:r>
              <a:rPr lang="ar-JO" sz="3600" b="1" dirty="0">
                <a:solidFill>
                  <a:srgbClr val="FFFFFF"/>
                </a:solidFill>
                <a:effectLst>
                  <a:outerShdw blurRad="50800" dist="63500" dir="2700000" algn="tl" rotWithShape="0">
                    <a:srgbClr val="000000"/>
                  </a:outerShdw>
                </a:effectLst>
                <a:ea typeface="+mn-ea"/>
                <a:cs typeface="+mn-cs"/>
              </a:rPr>
              <a:t>3. </a:t>
            </a:r>
            <a:r>
              <a:rPr lang="ar-JO" sz="3600" b="1" dirty="0">
                <a:solidFill>
                  <a:srgbClr val="FFFF00"/>
                </a:solidFill>
                <a:effectLst>
                  <a:outerShdw blurRad="50800" dist="63500" dir="2700000" algn="tl" rotWithShape="0">
                    <a:srgbClr val="000000"/>
                  </a:outerShdw>
                </a:effectLst>
                <a:ea typeface="+mn-ea"/>
                <a:cs typeface="+mn-cs"/>
              </a:rPr>
              <a:t>سجل غير مكتمل </a:t>
            </a:r>
            <a:r>
              <a:rPr lang="ar-JO" sz="3600" b="1" dirty="0">
                <a:solidFill>
                  <a:srgbClr val="FFFFFF"/>
                </a:solidFill>
                <a:effectLst>
                  <a:outerShdw blurRad="50800" dist="63500" dir="2700000" algn="tl" rotWithShape="0">
                    <a:srgbClr val="000000"/>
                  </a:outerShdw>
                </a:effectLst>
                <a:ea typeface="+mn-ea"/>
                <a:cs typeface="+mn-cs"/>
              </a:rPr>
              <a:t>: معظم الكتاب المقدس لا يمكن إثباته من خلال علم الآثار </a:t>
            </a:r>
            <a:endParaRPr lang="en-US" sz="3600" b="1" dirty="0">
              <a:solidFill>
                <a:srgbClr val="FFFFFF"/>
              </a:solidFill>
              <a:effectLst>
                <a:outerShdw blurRad="50800" dist="63500" dir="2700000" algn="tl" rotWithShape="0">
                  <a:srgbClr val="000000"/>
                </a:outerShdw>
              </a:effectLst>
              <a:ea typeface="+mn-ea"/>
              <a:cs typeface="+mn-cs"/>
            </a:endParaRPr>
          </a:p>
        </p:txBody>
      </p:sp>
      <p:sp>
        <p:nvSpPr>
          <p:cNvPr id="88070" name="Text Box 6"/>
          <p:cNvSpPr txBox="1">
            <a:spLocks noChangeArrowheads="1"/>
          </p:cNvSpPr>
          <p:nvPr/>
        </p:nvSpPr>
        <p:spPr bwMode="auto">
          <a:xfrm>
            <a:off x="7524328" y="76200"/>
            <a:ext cx="1619672"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209-210</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5" name="Picture 8" descr="Ancient Archaeologist Logo PNG | PNG Play">
            <a:extLst>
              <a:ext uri="{FF2B5EF4-FFF2-40B4-BE49-F238E27FC236}">
                <a16:creationId xmlns:a16="http://schemas.microsoft.com/office/drawing/2014/main" id="{E630C6E8-BD2A-0442-AF61-398197837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7701" y="545069"/>
            <a:ext cx="1153253" cy="1153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Effect transition="in" filter="fade">
                                      <p:cBhvr>
                                        <p:cTn id="7" dur="100"/>
                                        <p:tgtEl>
                                          <p:spTgt spid="88067">
                                            <p:txEl>
                                              <p:pRg st="0" end="0"/>
                                            </p:txEl>
                                          </p:spTgt>
                                        </p:tgtEl>
                                      </p:cBhvr>
                                    </p:animEffect>
                                    <p:anim calcmode="lin" valueType="num">
                                      <p:cBhvr>
                                        <p:cTn id="8" dur="4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8806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6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6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88067">
                                            <p:txEl>
                                              <p:pRg st="1" end="1"/>
                                            </p:txEl>
                                          </p:spTgt>
                                        </p:tgtEl>
                                        <p:attrNameLst>
                                          <p:attrName>style.visibility</p:attrName>
                                        </p:attrNameLst>
                                      </p:cBhvr>
                                      <p:to>
                                        <p:strVal val="visible"/>
                                      </p:to>
                                    </p:set>
                                    <p:animEffect transition="in" filter="fade">
                                      <p:cBhvr>
                                        <p:cTn id="16" dur="100"/>
                                        <p:tgtEl>
                                          <p:spTgt spid="88067">
                                            <p:txEl>
                                              <p:pRg st="1" end="1"/>
                                            </p:txEl>
                                          </p:spTgt>
                                        </p:tgtEl>
                                      </p:cBhvr>
                                    </p:animEffect>
                                    <p:anim calcmode="lin" valueType="num">
                                      <p:cBhvr>
                                        <p:cTn id="17" dur="4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8806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806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806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88067">
                                            <p:txEl>
                                              <p:pRg st="2" end="2"/>
                                            </p:txEl>
                                          </p:spTgt>
                                        </p:tgtEl>
                                        <p:attrNameLst>
                                          <p:attrName>style.visibility</p:attrName>
                                        </p:attrNameLst>
                                      </p:cBhvr>
                                      <p:to>
                                        <p:strVal val="visible"/>
                                      </p:to>
                                    </p:set>
                                    <p:animEffect transition="in" filter="fade">
                                      <p:cBhvr>
                                        <p:cTn id="25" dur="100"/>
                                        <p:tgtEl>
                                          <p:spTgt spid="88067">
                                            <p:txEl>
                                              <p:pRg st="2" end="2"/>
                                            </p:txEl>
                                          </p:spTgt>
                                        </p:tgtEl>
                                      </p:cBhvr>
                                    </p:animEffect>
                                    <p:anim calcmode="lin" valueType="num">
                                      <p:cBhvr>
                                        <p:cTn id="26" dur="4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8806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8806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8806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375809" name="Object 2"/>
          <p:cNvGraphicFramePr>
            <a:graphicFrameLocks noChangeAspect="1"/>
          </p:cNvGraphicFramePr>
          <p:nvPr/>
        </p:nvGraphicFramePr>
        <p:xfrm>
          <a:off x="762000" y="76200"/>
          <a:ext cx="7924800" cy="6711950"/>
        </p:xfrm>
        <a:graphic>
          <a:graphicData uri="http://schemas.openxmlformats.org/presentationml/2006/ole">
            <mc:AlternateContent xmlns:mc="http://schemas.openxmlformats.org/markup-compatibility/2006">
              <mc:Choice xmlns:v="urn:schemas-microsoft-com:vml" Requires="v">
                <p:oleObj name="Photo Editor Photo" r:id="rId3" imgW="2743438" imgH="2324301" progId="">
                  <p:embed/>
                </p:oleObj>
              </mc:Choice>
              <mc:Fallback>
                <p:oleObj name="Photo Editor Photo" r:id="rId3" imgW="2743438" imgH="2324301" progId="">
                  <p:embed/>
                  <p:pic>
                    <p:nvPicPr>
                      <p:cNvPr id="0"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76200"/>
                        <a:ext cx="7924800" cy="671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0115" name="Rectangle 3"/>
          <p:cNvSpPr>
            <a:spLocks noGrp="1" noChangeArrowheads="1"/>
          </p:cNvSpPr>
          <p:nvPr>
            <p:ph type="title" idx="4294967295"/>
          </p:nvPr>
        </p:nvSpPr>
        <p:spPr>
          <a:xfrm>
            <a:off x="609600" y="228600"/>
            <a:ext cx="7772400" cy="838200"/>
          </a:xfrm>
        </p:spPr>
        <p:txBody>
          <a:bodyPr/>
          <a:lstStyle/>
          <a:p>
            <a:pPr algn="ctr" eaLnBrk="1" hangingPunct="1"/>
            <a:r>
              <a:rPr lang="ar-JO" altLang="zh-CN" b="1" dirty="0">
                <a:solidFill>
                  <a:srgbClr val="000099"/>
                </a:solidFill>
                <a:latin typeface="Arial Narrow" charset="0"/>
              </a:rPr>
              <a:t>الخروج يحدث بالإيمان</a:t>
            </a:r>
            <a:endParaRPr lang="en-US" altLang="zh-CN" b="1" dirty="0">
              <a:solidFill>
                <a:srgbClr val="000099"/>
              </a:solidFill>
              <a:latin typeface="Arial Narrow" charset="0"/>
            </a:endParaRPr>
          </a:p>
        </p:txBody>
      </p:sp>
      <p:sp>
        <p:nvSpPr>
          <p:cNvPr id="4" name="Rectangle 3"/>
          <p:cNvSpPr txBox="1">
            <a:spLocks noChangeArrowheads="1"/>
          </p:cNvSpPr>
          <p:nvPr/>
        </p:nvSpPr>
        <p:spPr bwMode="auto">
          <a:xfrm>
            <a:off x="755576" y="5877272"/>
            <a:ext cx="7920880" cy="792088"/>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algn="ctr" defTabSz="914400" eaLnBrk="1" hangingPunct="1"/>
            <a:r>
              <a:rPr lang="ar-JO" altLang="zh-CN" sz="3200" b="1" dirty="0">
                <a:solidFill>
                  <a:srgbClr val="000099"/>
                </a:solidFill>
                <a:latin typeface="Arial Narrow" charset="0"/>
              </a:rPr>
              <a:t>أعتقد أن لديك بعض المشاكل الإيمانية الجادة</a:t>
            </a:r>
            <a:endParaRPr lang="en-US" altLang="zh-CN" sz="3200" b="1" dirty="0">
              <a:solidFill>
                <a:srgbClr val="000099"/>
              </a:solidFill>
              <a:latin typeface="Arial Narrow" charset="0"/>
            </a:endParaRPr>
          </a:p>
        </p:txBody>
      </p:sp>
    </p:spTree>
    <p:extLst>
      <p:ext uri="{BB962C8B-B14F-4D97-AF65-F5344CB8AC3E}">
        <p14:creationId xmlns:p14="http://schemas.microsoft.com/office/powerpoint/2010/main" val="852188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75" fill="hold"/>
                                        <p:tgtEl>
                                          <p:spTgt spid="901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90115">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685800" y="-387424"/>
            <a:ext cx="6705600" cy="13716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82947" name="Rectangle 3"/>
          <p:cNvSpPr>
            <a:spLocks noGrp="1" noChangeArrowheads="1"/>
          </p:cNvSpPr>
          <p:nvPr>
            <p:ph type="body" sz="half" idx="1"/>
          </p:nvPr>
        </p:nvSpPr>
        <p:spPr>
          <a:xfrm>
            <a:off x="381000" y="1405136"/>
            <a:ext cx="8763000" cy="4876800"/>
          </a:xfrm>
        </p:spPr>
        <p:txBody>
          <a:bodyPr/>
          <a:lstStyle/>
          <a:p>
            <a:pPr algn="r" rtl="1" eaLnBrk="1" hangingPunct="1">
              <a:defRPr/>
            </a:pPr>
            <a:r>
              <a:rPr lang="ar-JO" b="1" dirty="0">
                <a:solidFill>
                  <a:srgbClr val="FFFF00"/>
                </a:solidFill>
                <a:effectLst>
                  <a:outerShdw blurRad="50800" dist="63500" dir="2700000" algn="tl" rotWithShape="0">
                    <a:srgbClr val="000000"/>
                  </a:outerShdw>
                </a:effectLst>
              </a:rPr>
              <a:t>الأولوية</a:t>
            </a:r>
            <a:r>
              <a:rPr lang="ar-JO" b="1" dirty="0">
                <a:solidFill>
                  <a:srgbClr val="FFFFFF"/>
                </a:solidFill>
                <a:effectLst>
                  <a:outerShdw blurRad="50800" dist="63500" dir="2700000" algn="tl" rotWithShape="0">
                    <a:srgbClr val="000000"/>
                  </a:outerShdw>
                </a:effectLst>
              </a:rPr>
              <a:t> : هل سيقبل الشخص الكتاب المقدس أم علم الآثار أولاً ؟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الذاتية</a:t>
            </a:r>
            <a:r>
              <a:rPr lang="ar-JO" b="1" dirty="0">
                <a:solidFill>
                  <a:srgbClr val="FFFFFF"/>
                </a:solidFill>
                <a:effectLst>
                  <a:outerShdw blurRad="50800" dist="63500" dir="2700000" algn="tl" rotWithShape="0">
                    <a:srgbClr val="000000"/>
                  </a:outerShdw>
                </a:effectLst>
              </a:rPr>
              <a:t> : الإنحياز يسبب مشكلة للمتحررين و المحافظين على السواء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سجل غير مكتمل </a:t>
            </a:r>
            <a:r>
              <a:rPr lang="ar-JO" b="1" dirty="0">
                <a:solidFill>
                  <a:srgbClr val="FFFFFF"/>
                </a:solidFill>
                <a:effectLst>
                  <a:outerShdw blurRad="50800" dist="63500" dir="2700000" algn="tl" rotWithShape="0">
                    <a:srgbClr val="000000"/>
                  </a:outerShdw>
                </a:effectLst>
              </a:rPr>
              <a:t>: معظم الكتاب المقدس لا يمكن إثباته من خلال علم الآثار </a:t>
            </a:r>
            <a:endParaRPr lang="en-US" b="1" dirty="0">
              <a:effectLst>
                <a:outerShdw blurRad="38100" dist="38100" dir="2700000" algn="tl">
                  <a:srgbClr val="000000">
                    <a:alpha val="43137"/>
                  </a:srgbClr>
                </a:outerShdw>
              </a:effectLst>
              <a:ea typeface="+mn-ea"/>
              <a:cs typeface="+mn-cs"/>
            </a:endParaRPr>
          </a:p>
          <a:p>
            <a:pPr algn="r" rtl="1" eaLnBrk="1" hangingPunct="1">
              <a:defRPr/>
            </a:pPr>
            <a:r>
              <a:rPr lang="ar-JO" b="1" dirty="0">
                <a:solidFill>
                  <a:srgbClr val="FFFF00"/>
                </a:solidFill>
                <a:effectLst>
                  <a:outerShdw blurRad="38100" dist="38100" dir="2700000" algn="tl">
                    <a:srgbClr val="000000">
                      <a:alpha val="43137"/>
                    </a:srgbClr>
                  </a:outerShdw>
                </a:effectLst>
                <a:ea typeface="+mn-ea"/>
                <a:cs typeface="+mn-cs"/>
              </a:rPr>
              <a:t>التعقيد</a:t>
            </a:r>
            <a:r>
              <a:rPr lang="ar-JO" b="1" dirty="0">
                <a:effectLst>
                  <a:outerShdw blurRad="38100" dist="38100" dir="2700000" algn="tl">
                    <a:srgbClr val="000000">
                      <a:alpha val="43137"/>
                    </a:srgbClr>
                  </a:outerShdw>
                </a:effectLst>
                <a:ea typeface="+mn-ea"/>
                <a:cs typeface="+mn-cs"/>
              </a:rPr>
              <a:t> : علم الآثار الكتابي هو أقدم الأنواع و أكثرها تعقيداً و طبقية و أقلها إثباتاً</a:t>
            </a:r>
            <a:endParaRPr lang="en-US" b="1" dirty="0">
              <a:effectLst>
                <a:outerShdw blurRad="38100" dist="38100" dir="2700000" algn="tl">
                  <a:srgbClr val="000000">
                    <a:alpha val="43137"/>
                  </a:srgbClr>
                </a:outerShdw>
              </a:effectLst>
              <a:ea typeface="+mn-ea"/>
              <a:cs typeface="+mn-cs"/>
            </a:endParaRPr>
          </a:p>
        </p:txBody>
      </p:sp>
      <p:sp>
        <p:nvSpPr>
          <p:cNvPr id="82950"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211</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7" name="Picture 8" descr="Ancient Archaeologist Logo PNG | PNG Play">
            <a:extLst>
              <a:ext uri="{FF2B5EF4-FFF2-40B4-BE49-F238E27FC236}">
                <a16:creationId xmlns:a16="http://schemas.microsoft.com/office/drawing/2014/main" id="{9C3B4BC5-2DCC-C24D-B151-763D0BCF2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1776" y="-43227"/>
            <a:ext cx="1153253" cy="1153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82947">
                                            <p:txEl>
                                              <p:pRg st="2" end="2"/>
                                            </p:txEl>
                                          </p:spTgt>
                                        </p:tgtEl>
                                        <p:attrNameLst>
                                          <p:attrName>style.visibility</p:attrName>
                                        </p:attrNameLst>
                                      </p:cBhvr>
                                      <p:to>
                                        <p:strVal val="visible"/>
                                      </p:to>
                                    </p:set>
                                    <p:animEffect transition="in" filter="fade">
                                      <p:cBhvr>
                                        <p:cTn id="7" dur="100"/>
                                        <p:tgtEl>
                                          <p:spTgt spid="82947">
                                            <p:txEl>
                                              <p:pRg st="2" end="2"/>
                                            </p:txEl>
                                          </p:spTgt>
                                        </p:tgtEl>
                                      </p:cBhvr>
                                    </p:animEffect>
                                    <p:anim calcmode="lin" valueType="num">
                                      <p:cBhvr>
                                        <p:cTn id="8" dur="400" fill="hold"/>
                                        <p:tgtEl>
                                          <p:spTgt spid="82947">
                                            <p:txEl>
                                              <p:pRg st="2" end="2"/>
                                            </p:txEl>
                                          </p:spTgt>
                                        </p:tgtEl>
                                        <p:attrNameLst>
                                          <p:attrName>ppt_x</p:attrName>
                                        </p:attrNameLst>
                                      </p:cBhvr>
                                      <p:tavLst>
                                        <p:tav tm="0">
                                          <p:val>
                                            <p:strVal val="#ppt_x"/>
                                          </p:val>
                                        </p:tav>
                                        <p:tav tm="100000">
                                          <p:val>
                                            <p:strVal val="#ppt_x"/>
                                          </p:val>
                                        </p:tav>
                                      </p:tavLst>
                                    </p:anim>
                                    <p:anim calcmode="lin" valueType="num">
                                      <p:cBhvr>
                                        <p:cTn id="9" dur="400" fill="hold"/>
                                        <p:tgtEl>
                                          <p:spTgt spid="82947">
                                            <p:txEl>
                                              <p:pRg st="2" end="2"/>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294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294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82947">
                                            <p:txEl>
                                              <p:pRg st="3" end="3"/>
                                            </p:txEl>
                                          </p:spTgt>
                                        </p:tgtEl>
                                        <p:attrNameLst>
                                          <p:attrName>style.visibility</p:attrName>
                                        </p:attrNameLst>
                                      </p:cBhvr>
                                      <p:to>
                                        <p:strVal val="visible"/>
                                      </p:to>
                                    </p:set>
                                    <p:animEffect transition="in" filter="fade">
                                      <p:cBhvr>
                                        <p:cTn id="16" dur="100"/>
                                        <p:tgtEl>
                                          <p:spTgt spid="82947">
                                            <p:txEl>
                                              <p:pRg st="3" end="3"/>
                                            </p:txEl>
                                          </p:spTgt>
                                        </p:tgtEl>
                                      </p:cBhvr>
                                    </p:animEffect>
                                    <p:anim calcmode="lin" valueType="num">
                                      <p:cBhvr>
                                        <p:cTn id="17" dur="4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p:cTn id="18" dur="400" fill="hold"/>
                                        <p:tgtEl>
                                          <p:spTgt spid="82947">
                                            <p:txEl>
                                              <p:pRg st="3" end="3"/>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829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829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4/12</a:t>
            </a:r>
          </a:p>
        </p:txBody>
      </p:sp>
      <p:pic>
        <p:nvPicPr>
          <p:cNvPr id="665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0" y="0"/>
            <a:ext cx="9144000" cy="1938992"/>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الجبال تنحني </a:t>
            </a:r>
          </a:p>
          <a:p>
            <a:pPr algn="ctr" eaLnBrk="0" hangingPunct="0"/>
            <a:r>
              <a:rPr lang="ar-JO" sz="4000" b="1" dirty="0">
                <a:solidFill>
                  <a:srgbClr val="FFFFFF"/>
                </a:solidFill>
              </a:rPr>
              <a:t>وتزمجر البحار </a:t>
            </a:r>
          </a:p>
          <a:p>
            <a:pPr algn="ctr" eaLnBrk="0" hangingPunct="0"/>
            <a:r>
              <a:rPr lang="ar-JO" sz="4000" b="1" dirty="0">
                <a:solidFill>
                  <a:srgbClr val="FFFFFF"/>
                </a:solidFill>
              </a:rPr>
              <a:t>على صوت اسمك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4" descr="filistin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5943600" cy="601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6324600" y="1784489"/>
            <a:ext cx="2819400" cy="707886"/>
          </a:xfrm>
          <a:ln w="12700" cap="sq">
            <a:headEnd type="none" w="sm" len="sm"/>
            <a:tailEnd type="none" w="sm" len="sm"/>
          </a:ln>
        </p:spPr>
        <p:txBody>
          <a:bodyPr>
            <a:spAutoFit/>
          </a:bodyPr>
          <a:lstStyle/>
          <a:p>
            <a:pPr algn="ctr">
              <a:defRPr/>
            </a:pPr>
            <a:r>
              <a:rPr lang="ar-JO" sz="4000" b="1" dirty="0">
                <a:solidFill>
                  <a:schemeClr val="tx1"/>
                </a:solidFill>
                <a:effectLst>
                  <a:outerShdw blurRad="38100" dist="38100" dir="2700000" algn="tl">
                    <a:srgbClr val="000000"/>
                  </a:outerShdw>
                </a:effectLst>
                <a:latin typeface="Arial"/>
                <a:ea typeface="ＭＳ Ｐゴシック" charset="0"/>
                <a:cs typeface="Arial"/>
              </a:rPr>
              <a:t>هيكل داجون</a:t>
            </a:r>
            <a:endParaRPr lang="en-US" sz="4000" b="1" dirty="0">
              <a:solidFill>
                <a:schemeClr val="tx1"/>
              </a:solidFill>
              <a:effectLst>
                <a:outerShdw blurRad="38100" dist="38100" dir="2700000" algn="tl">
                  <a:srgbClr val="000000"/>
                </a:outerShdw>
              </a:effectLst>
              <a:latin typeface="Arial"/>
              <a:ea typeface="ＭＳ Ｐゴシック" charset="0"/>
              <a:cs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685800" y="115888"/>
            <a:ext cx="6705600" cy="792162"/>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مخاطر علم الآثار الكتابي</a:t>
            </a:r>
            <a:endParaRPr lang="en-US" dirty="0">
              <a:ea typeface="+mj-ea"/>
              <a:cs typeface="+mj-cs"/>
            </a:endParaRPr>
          </a:p>
        </p:txBody>
      </p:sp>
      <p:sp>
        <p:nvSpPr>
          <p:cNvPr id="108547" name="Rectangle 3"/>
          <p:cNvSpPr>
            <a:spLocks noGrp="1" noChangeArrowheads="1"/>
          </p:cNvSpPr>
          <p:nvPr>
            <p:ph type="body" sz="half" idx="1"/>
          </p:nvPr>
        </p:nvSpPr>
        <p:spPr>
          <a:xfrm>
            <a:off x="381000" y="1055688"/>
            <a:ext cx="8763000" cy="5802312"/>
          </a:xfrm>
        </p:spPr>
        <p:txBody>
          <a:bodyPr/>
          <a:lstStyle/>
          <a:p>
            <a:pPr algn="r" rtl="1" eaLnBrk="1" hangingPunct="1">
              <a:defRPr/>
            </a:pPr>
            <a:r>
              <a:rPr lang="ar-JO" b="1" dirty="0">
                <a:solidFill>
                  <a:srgbClr val="FFFF00"/>
                </a:solidFill>
                <a:effectLst>
                  <a:outerShdw blurRad="50800" dist="63500" dir="2700000" algn="tl" rotWithShape="0">
                    <a:srgbClr val="000000"/>
                  </a:outerShdw>
                </a:effectLst>
              </a:rPr>
              <a:t>الأولوية</a:t>
            </a:r>
            <a:r>
              <a:rPr lang="ar-JO" b="1" dirty="0">
                <a:solidFill>
                  <a:srgbClr val="FFFFFF"/>
                </a:solidFill>
                <a:effectLst>
                  <a:outerShdw blurRad="50800" dist="63500" dir="2700000" algn="tl" rotWithShape="0">
                    <a:srgbClr val="000000"/>
                  </a:outerShdw>
                </a:effectLst>
              </a:rPr>
              <a:t> : هل سيقبل الشخص الكتاب المقدس أم علم الآثار أولاً ؟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الذاتية</a:t>
            </a:r>
            <a:r>
              <a:rPr lang="ar-JO" b="1" dirty="0">
                <a:solidFill>
                  <a:srgbClr val="FFFFFF"/>
                </a:solidFill>
                <a:effectLst>
                  <a:outerShdw blurRad="50800" dist="63500" dir="2700000" algn="tl" rotWithShape="0">
                    <a:srgbClr val="000000"/>
                  </a:outerShdw>
                </a:effectLst>
              </a:rPr>
              <a:t> : الإنحياز يسبب مشكلة للمتحررين و المحافظين على السواء </a:t>
            </a:r>
            <a:endParaRPr lang="en-US" b="1" dirty="0">
              <a:solidFill>
                <a:srgbClr val="FFFFFF"/>
              </a:solidFill>
              <a:effectLst>
                <a:outerShdw blurRad="50800" dist="63500" dir="2700000" algn="tl" rotWithShape="0">
                  <a:srgbClr val="000000"/>
                </a:outerShdw>
              </a:effectLst>
            </a:endParaRPr>
          </a:p>
          <a:p>
            <a:pPr algn="r" rtl="1" eaLnBrk="1" hangingPunct="1">
              <a:defRPr/>
            </a:pPr>
            <a:r>
              <a:rPr lang="ar-JO" b="1" dirty="0">
                <a:solidFill>
                  <a:srgbClr val="FFFF00"/>
                </a:solidFill>
                <a:effectLst>
                  <a:outerShdw blurRad="50800" dist="63500" dir="2700000" algn="tl" rotWithShape="0">
                    <a:srgbClr val="000000"/>
                  </a:outerShdw>
                </a:effectLst>
              </a:rPr>
              <a:t>سجل غير مكتمل </a:t>
            </a:r>
            <a:r>
              <a:rPr lang="ar-JO" b="1" dirty="0">
                <a:solidFill>
                  <a:srgbClr val="FFFFFF"/>
                </a:solidFill>
                <a:effectLst>
                  <a:outerShdw blurRad="50800" dist="63500" dir="2700000" algn="tl" rotWithShape="0">
                    <a:srgbClr val="000000"/>
                  </a:outerShdw>
                </a:effectLst>
              </a:rPr>
              <a:t>: معظم الكتاب المقدس لا يمكن إثباته من خلال علم الآثار </a:t>
            </a:r>
            <a:endParaRPr lang="en-US" b="1" dirty="0">
              <a:effectLst>
                <a:outerShdw blurRad="38100" dist="38100" dir="2700000" algn="tl">
                  <a:srgbClr val="000000">
                    <a:alpha val="43137"/>
                  </a:srgbClr>
                </a:outerShdw>
              </a:effectLst>
            </a:endParaRPr>
          </a:p>
          <a:p>
            <a:pPr algn="r" rtl="1" eaLnBrk="1" hangingPunct="1">
              <a:defRPr/>
            </a:pPr>
            <a:r>
              <a:rPr lang="ar-JO" b="1" dirty="0">
                <a:solidFill>
                  <a:srgbClr val="FFFF00"/>
                </a:solidFill>
                <a:effectLst>
                  <a:outerShdw blurRad="38100" dist="38100" dir="2700000" algn="tl">
                    <a:srgbClr val="000000">
                      <a:alpha val="43137"/>
                    </a:srgbClr>
                  </a:outerShdw>
                </a:effectLst>
              </a:rPr>
              <a:t>التعقيد</a:t>
            </a:r>
            <a:r>
              <a:rPr lang="ar-JO" b="1" dirty="0">
                <a:effectLst>
                  <a:outerShdw blurRad="38100" dist="38100" dir="2700000" algn="tl">
                    <a:srgbClr val="000000">
                      <a:alpha val="43137"/>
                    </a:srgbClr>
                  </a:outerShdw>
                </a:effectLst>
              </a:rPr>
              <a:t> : علم الآثار الكتابي هو أقدم الأنواع و أكثرها تعقيداً و طبقية و أقلها إثباتاً</a:t>
            </a:r>
            <a:endParaRPr lang="en-US"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b="1" dirty="0">
                <a:solidFill>
                  <a:srgbClr val="FFFF00"/>
                </a:solidFill>
                <a:effectLst>
                  <a:outerShdw blurRad="38100" dist="38100" dir="2700000" algn="tl">
                    <a:srgbClr val="000000">
                      <a:alpha val="43137"/>
                    </a:srgbClr>
                  </a:outerShdw>
                </a:effectLst>
                <a:ea typeface="+mn-ea"/>
                <a:cs typeface="+mn-cs"/>
              </a:rPr>
              <a:t>قيمة دفاعية محدودة </a:t>
            </a:r>
            <a:r>
              <a:rPr lang="ar-JO" b="1" dirty="0">
                <a:effectLst>
                  <a:outerShdw blurRad="38100" dist="38100" dir="2700000" algn="tl">
                    <a:srgbClr val="000000">
                      <a:alpha val="43137"/>
                    </a:srgbClr>
                  </a:outerShdw>
                </a:effectLst>
                <a:ea typeface="+mn-ea"/>
                <a:cs typeface="+mn-cs"/>
              </a:rPr>
              <a:t>: لا يمكنها إثبات وجود الله أو خلق الإيمان بالمسيح</a:t>
            </a:r>
            <a:endParaRPr lang="en-US" b="1" dirty="0">
              <a:effectLst>
                <a:outerShdw blurRad="38100" dist="38100" dir="2700000" algn="tl">
                  <a:srgbClr val="000000">
                    <a:alpha val="43137"/>
                  </a:srgbClr>
                </a:outerShdw>
              </a:effectLst>
              <a:ea typeface="+mn-ea"/>
              <a:cs typeface="+mn-cs"/>
            </a:endParaRPr>
          </a:p>
        </p:txBody>
      </p:sp>
      <p:sp>
        <p:nvSpPr>
          <p:cNvPr id="6" name="Text Box 6">
            <a:extLst>
              <a:ext uri="{FF2B5EF4-FFF2-40B4-BE49-F238E27FC236}">
                <a16:creationId xmlns:a16="http://schemas.microsoft.com/office/drawing/2014/main" id="{7C717663-6C89-714E-9833-868C6B7A53EB}"/>
              </a:ext>
            </a:extLst>
          </p:cNvPr>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211</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142344" name="Picture 8" descr="Ancient Archaeologist Logo PNG | PNG Play">
            <a:extLst>
              <a:ext uri="{FF2B5EF4-FFF2-40B4-BE49-F238E27FC236}">
                <a16:creationId xmlns:a16="http://schemas.microsoft.com/office/drawing/2014/main" id="{4B1A04B2-EAA8-7F47-AFC5-310206E462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1776" y="-43227"/>
            <a:ext cx="1153253" cy="11532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Effect transition="in" filter="fade">
                                      <p:cBhvr>
                                        <p:cTn id="7" dur="100"/>
                                        <p:tgtEl>
                                          <p:spTgt spid="108547">
                                            <p:txEl>
                                              <p:pRg st="0" end="0"/>
                                            </p:txEl>
                                          </p:spTgt>
                                        </p:tgtEl>
                                      </p:cBhvr>
                                    </p:animEffect>
                                    <p:anim calcmode="lin" valueType="num">
                                      <p:cBhvr>
                                        <p:cTn id="8" dur="4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108547">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8547">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8547">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nodeType="clickEffect">
                                  <p:stCondLst>
                                    <p:cond delay="0"/>
                                  </p:stCondLst>
                                  <p:childTnLst>
                                    <p:set>
                                      <p:cBhvr>
                                        <p:cTn id="15" dur="1" fill="hold">
                                          <p:stCondLst>
                                            <p:cond delay="0"/>
                                          </p:stCondLst>
                                        </p:cTn>
                                        <p:tgtEl>
                                          <p:spTgt spid="108547">
                                            <p:txEl>
                                              <p:pRg st="1" end="1"/>
                                            </p:txEl>
                                          </p:spTgt>
                                        </p:tgtEl>
                                        <p:attrNameLst>
                                          <p:attrName>style.visibility</p:attrName>
                                        </p:attrNameLst>
                                      </p:cBhvr>
                                      <p:to>
                                        <p:strVal val="visible"/>
                                      </p:to>
                                    </p:set>
                                    <p:animEffect transition="in" filter="fade">
                                      <p:cBhvr>
                                        <p:cTn id="16" dur="100"/>
                                        <p:tgtEl>
                                          <p:spTgt spid="108547">
                                            <p:txEl>
                                              <p:pRg st="1" end="1"/>
                                            </p:txEl>
                                          </p:spTgt>
                                        </p:tgtEl>
                                      </p:cBhvr>
                                    </p:animEffect>
                                    <p:anim calcmode="lin" valueType="num">
                                      <p:cBhvr>
                                        <p:cTn id="17" dur="4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108547">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08547">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08547">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nodeType="clickEffect">
                                  <p:stCondLst>
                                    <p:cond delay="0"/>
                                  </p:stCondLst>
                                  <p:childTnLst>
                                    <p:set>
                                      <p:cBhvr>
                                        <p:cTn id="24" dur="1" fill="hold">
                                          <p:stCondLst>
                                            <p:cond delay="0"/>
                                          </p:stCondLst>
                                        </p:cTn>
                                        <p:tgtEl>
                                          <p:spTgt spid="108547">
                                            <p:txEl>
                                              <p:pRg st="2" end="2"/>
                                            </p:txEl>
                                          </p:spTgt>
                                        </p:tgtEl>
                                        <p:attrNameLst>
                                          <p:attrName>style.visibility</p:attrName>
                                        </p:attrNameLst>
                                      </p:cBhvr>
                                      <p:to>
                                        <p:strVal val="visible"/>
                                      </p:to>
                                    </p:set>
                                    <p:animEffect transition="in" filter="fade">
                                      <p:cBhvr>
                                        <p:cTn id="25" dur="100"/>
                                        <p:tgtEl>
                                          <p:spTgt spid="108547">
                                            <p:txEl>
                                              <p:pRg st="2" end="2"/>
                                            </p:txEl>
                                          </p:spTgt>
                                        </p:tgtEl>
                                      </p:cBhvr>
                                    </p:animEffect>
                                    <p:anim calcmode="lin" valueType="num">
                                      <p:cBhvr>
                                        <p:cTn id="26" dur="4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108547">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08547">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08547">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nodeType="clickEffect">
                                  <p:stCondLst>
                                    <p:cond delay="0"/>
                                  </p:stCondLst>
                                  <p:childTnLst>
                                    <p:set>
                                      <p:cBhvr>
                                        <p:cTn id="33" dur="1" fill="hold">
                                          <p:stCondLst>
                                            <p:cond delay="0"/>
                                          </p:stCondLst>
                                        </p:cTn>
                                        <p:tgtEl>
                                          <p:spTgt spid="108547">
                                            <p:txEl>
                                              <p:pRg st="3" end="3"/>
                                            </p:txEl>
                                          </p:spTgt>
                                        </p:tgtEl>
                                        <p:attrNameLst>
                                          <p:attrName>style.visibility</p:attrName>
                                        </p:attrNameLst>
                                      </p:cBhvr>
                                      <p:to>
                                        <p:strVal val="visible"/>
                                      </p:to>
                                    </p:set>
                                    <p:animEffect transition="in" filter="fade">
                                      <p:cBhvr>
                                        <p:cTn id="34" dur="100"/>
                                        <p:tgtEl>
                                          <p:spTgt spid="108547">
                                            <p:txEl>
                                              <p:pRg st="3" end="3"/>
                                            </p:txEl>
                                          </p:spTgt>
                                        </p:tgtEl>
                                      </p:cBhvr>
                                    </p:animEffect>
                                    <p:anim calcmode="lin" valueType="num">
                                      <p:cBhvr>
                                        <p:cTn id="35" dur="4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108547">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08547">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08547">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nodeType="clickEffect">
                                  <p:stCondLst>
                                    <p:cond delay="0"/>
                                  </p:stCondLst>
                                  <p:childTnLst>
                                    <p:set>
                                      <p:cBhvr>
                                        <p:cTn id="42" dur="1" fill="hold">
                                          <p:stCondLst>
                                            <p:cond delay="0"/>
                                          </p:stCondLst>
                                        </p:cTn>
                                        <p:tgtEl>
                                          <p:spTgt spid="108547">
                                            <p:txEl>
                                              <p:pRg st="4" end="4"/>
                                            </p:txEl>
                                          </p:spTgt>
                                        </p:tgtEl>
                                        <p:attrNameLst>
                                          <p:attrName>style.visibility</p:attrName>
                                        </p:attrNameLst>
                                      </p:cBhvr>
                                      <p:to>
                                        <p:strVal val="visible"/>
                                      </p:to>
                                    </p:set>
                                    <p:animEffect transition="in" filter="fade">
                                      <p:cBhvr>
                                        <p:cTn id="43" dur="100"/>
                                        <p:tgtEl>
                                          <p:spTgt spid="108547">
                                            <p:txEl>
                                              <p:pRg st="4" end="4"/>
                                            </p:txEl>
                                          </p:spTgt>
                                        </p:tgtEl>
                                      </p:cBhvr>
                                    </p:animEffect>
                                    <p:anim calcmode="lin" valueType="num">
                                      <p:cBhvr>
                                        <p:cTn id="44" dur="4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108547">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08547">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08547">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The Ten Commandments has been a springtime TV staple since 1968, with good  reason - Vox">
            <a:extLst>
              <a:ext uri="{FF2B5EF4-FFF2-40B4-BE49-F238E27FC236}">
                <a16:creationId xmlns:a16="http://schemas.microsoft.com/office/drawing/2014/main" id="{CE741923-7619-5A4F-80E4-E23E942559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59"/>
          <a:stretch/>
        </p:blipFill>
        <p:spPr bwMode="auto">
          <a:xfrm>
            <a:off x="0" y="0"/>
            <a:ext cx="9180512" cy="6865876"/>
          </a:xfrm>
          <a:prstGeom prst="rect">
            <a:avLst/>
          </a:prstGeom>
          <a:noFill/>
          <a:extLst>
            <a:ext uri="{909E8E84-426E-40DD-AFC4-6F175D3DCCD1}">
              <a14:hiddenFill xmlns:a14="http://schemas.microsoft.com/office/drawing/2010/main">
                <a:solidFill>
                  <a:srgbClr val="FFFFFF"/>
                </a:solidFill>
              </a14:hiddenFill>
            </a:ext>
          </a:extLst>
        </p:spPr>
      </p:pic>
      <p:sp>
        <p:nvSpPr>
          <p:cNvPr id="96258" name="Rectangle 2"/>
          <p:cNvSpPr>
            <a:spLocks noGrp="1" noChangeArrowheads="1"/>
          </p:cNvSpPr>
          <p:nvPr>
            <p:ph type="title"/>
          </p:nvPr>
        </p:nvSpPr>
        <p:spPr>
          <a:xfrm>
            <a:off x="685800" y="260648"/>
            <a:ext cx="7772400" cy="1720552"/>
          </a:xfrm>
          <a:effectLst>
            <a:outerShdw blurRad="63500" dist="38099" dir="2700000" algn="ctr" rotWithShape="0">
              <a:schemeClr val="bg2">
                <a:alpha val="74998"/>
              </a:schemeClr>
            </a:outerShdw>
          </a:effectLst>
        </p:spPr>
        <p:txBody>
          <a:bodyPr anchor="t"/>
          <a:lstStyle/>
          <a:p>
            <a:pPr algn="r" eaLnBrk="1" hangingPunct="1">
              <a:defRPr/>
            </a:pPr>
            <a:r>
              <a:rPr lang="ar-JO" sz="4000" b="1" dirty="0">
                <a:ea typeface="+mj-ea"/>
                <a:cs typeface="+mj-cs"/>
              </a:rPr>
              <a:t>هل يستطيع علم الآثار أن يثبت استلام موسى للوصايا العشرة ؟</a:t>
            </a:r>
            <a:endParaRPr lang="en-US" sz="4000" b="1" dirty="0">
              <a:ea typeface="+mj-ea"/>
              <a:cs typeface="+mj-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533400" y="0"/>
            <a:ext cx="4419600" cy="1524000"/>
          </a:xfrm>
          <a:effectLst>
            <a:outerShdw blurRad="63500" dist="38099" dir="2700000" algn="ctr" rotWithShape="0">
              <a:schemeClr val="bg2">
                <a:alpha val="74998"/>
              </a:schemeClr>
            </a:outerShdw>
          </a:effectLst>
        </p:spPr>
        <p:txBody>
          <a:bodyPr/>
          <a:lstStyle/>
          <a:p>
            <a:pPr algn="ctr" eaLnBrk="1" hangingPunct="1">
              <a:defRPr/>
            </a:pPr>
            <a:r>
              <a:rPr lang="ar-JO" dirty="0">
                <a:ea typeface="+mj-ea"/>
                <a:cs typeface="+mj-cs"/>
              </a:rPr>
              <a:t>مستقبل علم الآثار الكتابي</a:t>
            </a:r>
            <a:endParaRPr lang="en-US" dirty="0">
              <a:ea typeface="+mj-ea"/>
              <a:cs typeface="+mj-cs"/>
            </a:endParaRPr>
          </a:p>
        </p:txBody>
      </p:sp>
      <p:sp>
        <p:nvSpPr>
          <p:cNvPr id="122883" name="Rectangle 3"/>
          <p:cNvSpPr>
            <a:spLocks noGrp="1" noChangeArrowheads="1"/>
          </p:cNvSpPr>
          <p:nvPr>
            <p:ph type="body" idx="1"/>
          </p:nvPr>
        </p:nvSpPr>
        <p:spPr>
          <a:xfrm>
            <a:off x="754063" y="1741488"/>
            <a:ext cx="4033837" cy="4495800"/>
          </a:xfrm>
        </p:spPr>
        <p:txBody>
          <a:bodyPr/>
          <a:lstStyle/>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تنقيب سور أورشليم الغربي</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علم الآثار لن ينتهي أبداً</a:t>
            </a:r>
            <a:endParaRPr lang="en-US" sz="3600" b="1" dirty="0">
              <a:effectLst>
                <a:outerShdw blurRad="38100" dist="38100" dir="2700000" algn="tl">
                  <a:srgbClr val="000000">
                    <a:alpha val="43137"/>
                  </a:srgbClr>
                </a:outerShdw>
              </a:effectLst>
              <a:ea typeface="+mn-ea"/>
              <a:cs typeface="+mn-cs"/>
            </a:endParaRPr>
          </a:p>
        </p:txBody>
      </p:sp>
      <p:pic>
        <p:nvPicPr>
          <p:cNvPr id="122884" name="Picture 4" descr="archeologicalsite"/>
          <p:cNvPicPr>
            <a:picLocks noChangeAspect="1" noChangeArrowheads="1"/>
          </p:cNvPicPr>
          <p:nvPr/>
        </p:nvPicPr>
        <p:blipFill>
          <a:blip r:embed="rId4"/>
          <a:srcRect/>
          <a:stretch>
            <a:fillRect/>
          </a:stretch>
        </p:blipFill>
        <p:spPr bwMode="auto">
          <a:xfrm>
            <a:off x="5218113" y="0"/>
            <a:ext cx="4002087" cy="6858000"/>
          </a:xfrm>
          <a:prstGeom prst="rect">
            <a:avLst/>
          </a:prstGeom>
          <a:noFill/>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2883">
                                            <p:txEl>
                                              <p:pRg st="0" end="0"/>
                                            </p:txEl>
                                          </p:spTgt>
                                        </p:tgtEl>
                                        <p:attrNameLst>
                                          <p:attrName>style.visibility</p:attrName>
                                        </p:attrNameLst>
                                      </p:cBhvr>
                                      <p:to>
                                        <p:strVal val="visible"/>
                                      </p:to>
                                    </p:set>
                                    <p:anim calcmode="lin" valueType="num">
                                      <p:cBhvr>
                                        <p:cTn id="7" dur="1000" fill="hold"/>
                                        <p:tgtEl>
                                          <p:spTgt spid="122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2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2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22883">
                                            <p:txEl>
                                              <p:pRg st="1" end="1"/>
                                            </p:txEl>
                                          </p:spTgt>
                                        </p:tgtEl>
                                        <p:attrNameLst>
                                          <p:attrName>style.visibility</p:attrName>
                                        </p:attrNameLst>
                                      </p:cBhvr>
                                      <p:to>
                                        <p:strVal val="visible"/>
                                      </p:to>
                                    </p:set>
                                    <p:anim calcmode="lin" valueType="num">
                                      <p:cBhvr>
                                        <p:cTn id="15" dur="1000" fill="hold"/>
                                        <p:tgtEl>
                                          <p:spTgt spid="122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2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2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5410200" y="609600"/>
            <a:ext cx="3276600" cy="1143000"/>
          </a:xfrm>
          <a:effectLst>
            <a:outerShdw blurRad="63500" dist="38099" dir="2700000" algn="ctr" rotWithShape="0">
              <a:schemeClr val="bg2">
                <a:alpha val="74998"/>
              </a:schemeClr>
            </a:outerShdw>
          </a:effectLst>
        </p:spPr>
        <p:txBody>
          <a:bodyPr/>
          <a:lstStyle/>
          <a:p>
            <a:pPr eaLnBrk="1" hangingPunct="1">
              <a:defRPr/>
            </a:pPr>
            <a:r>
              <a:rPr lang="ar-JO" i="1" dirty="0">
                <a:ea typeface="+mj-ea"/>
                <a:cs typeface="+mj-cs"/>
              </a:rPr>
              <a:t>علم الآثار الكتابي</a:t>
            </a:r>
            <a:endParaRPr lang="en-US" i="1" dirty="0">
              <a:ea typeface="+mj-ea"/>
              <a:cs typeface="+mj-cs"/>
            </a:endParaRPr>
          </a:p>
        </p:txBody>
      </p:sp>
      <p:sp>
        <p:nvSpPr>
          <p:cNvPr id="125955" name="Rectangle 3"/>
          <p:cNvSpPr>
            <a:spLocks noGrp="1" noChangeArrowheads="1"/>
          </p:cNvSpPr>
          <p:nvPr>
            <p:ph type="body" idx="1"/>
          </p:nvPr>
        </p:nvSpPr>
        <p:spPr>
          <a:xfrm>
            <a:off x="5410200" y="1981200"/>
            <a:ext cx="3276600" cy="411480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dirty="0">
                <a:ea typeface="+mn-ea"/>
                <a:cs typeface="+mn-cs"/>
              </a:rPr>
              <a:t>مجلة علم الآثار الأكثر انتشاراً بدأت عام 1975</a:t>
            </a:r>
            <a:endParaRPr lang="en-US" dirty="0">
              <a:ea typeface="+mn-ea"/>
              <a:cs typeface="+mn-cs"/>
            </a:endParaRPr>
          </a:p>
        </p:txBody>
      </p:sp>
      <p:pic>
        <p:nvPicPr>
          <p:cNvPr id="125956" name="Picture 4"/>
          <p:cNvPicPr>
            <a:picLocks noChangeAspect="1" noChangeArrowheads="1"/>
          </p:cNvPicPr>
          <p:nvPr/>
        </p:nvPicPr>
        <p:blipFill>
          <a:blip r:embed="rId4"/>
          <a:srcRect/>
          <a:stretch>
            <a:fillRect/>
          </a:stretch>
        </p:blipFill>
        <p:spPr bwMode="auto">
          <a:xfrm rot="-641125">
            <a:off x="381000" y="152400"/>
            <a:ext cx="5157788" cy="70866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5957" name="Text Box 5"/>
          <p:cNvSpPr txBox="1">
            <a:spLocks noChangeArrowheads="1"/>
          </p:cNvSpPr>
          <p:nvPr/>
        </p:nvSpPr>
        <p:spPr bwMode="auto">
          <a:xfrm>
            <a:off x="8382000" y="76200"/>
            <a:ext cx="762000" cy="46166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216</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004048" y="620688"/>
            <a:ext cx="4139952" cy="1131912"/>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10 اكتشافات عظيمة</a:t>
            </a:r>
            <a:endParaRPr lang="en-US" dirty="0">
              <a:ea typeface="+mj-ea"/>
              <a:cs typeface="+mj-cs"/>
            </a:endParaRPr>
          </a:p>
        </p:txBody>
      </p:sp>
      <p:sp>
        <p:nvSpPr>
          <p:cNvPr id="126979" name="Rectangle 3"/>
          <p:cNvSpPr>
            <a:spLocks noGrp="1" noChangeArrowheads="1"/>
          </p:cNvSpPr>
          <p:nvPr>
            <p:ph type="body" idx="1"/>
          </p:nvPr>
        </p:nvSpPr>
        <p:spPr>
          <a:xfrm>
            <a:off x="5181600" y="1752600"/>
            <a:ext cx="3710880" cy="4556720"/>
          </a:xfrm>
          <a:effectLst>
            <a:outerShdw blurRad="63500" dist="38099" dir="2700000" algn="ctr" rotWithShape="0">
              <a:schemeClr val="bg2">
                <a:alpha val="74998"/>
              </a:schemeClr>
            </a:outerShdw>
          </a:effectLst>
        </p:spPr>
        <p:txBody>
          <a:bodyPr/>
          <a:lstStyle/>
          <a:p>
            <a:pPr algn="r" rtl="1" eaLnBrk="1" hangingPunct="1">
              <a:buFont typeface="Wingdings" pitchFamily="-111" charset="2"/>
              <a:buBlip>
                <a:blip r:embed="rId3"/>
              </a:buBlip>
              <a:defRPr/>
            </a:pPr>
            <a:r>
              <a:rPr lang="ar-JO" b="1" dirty="0">
                <a:ea typeface="+mn-ea"/>
                <a:cs typeface="+mn-cs"/>
              </a:rPr>
              <a:t>مقالة علم الآثار الكتابي لكاتبها مايكل د. كوجان تشير إلى أهم 10 قطع أثرية في كل الشرق الأوسط (أيار/حزيران 1995) </a:t>
            </a:r>
            <a:endParaRPr lang="en-US" b="1" dirty="0">
              <a:ea typeface="+mn-ea"/>
              <a:cs typeface="+mn-cs"/>
            </a:endParaRPr>
          </a:p>
        </p:txBody>
      </p:sp>
      <p:pic>
        <p:nvPicPr>
          <p:cNvPr id="126981" name="Picture 5"/>
          <p:cNvPicPr>
            <a:picLocks noChangeAspect="1" noChangeArrowheads="1"/>
          </p:cNvPicPr>
          <p:nvPr/>
        </p:nvPicPr>
        <p:blipFill>
          <a:blip r:embed="rId4"/>
          <a:srcRect/>
          <a:stretch>
            <a:fillRect/>
          </a:stretch>
        </p:blipFill>
        <p:spPr bwMode="auto">
          <a:xfrm>
            <a:off x="0" y="-228600"/>
            <a:ext cx="48609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6982" name="Text Box 6"/>
          <p:cNvSpPr txBox="1">
            <a:spLocks noChangeArrowheads="1"/>
          </p:cNvSpPr>
          <p:nvPr/>
        </p:nvSpPr>
        <p:spPr bwMode="auto">
          <a:xfrm>
            <a:off x="8382000" y="76200"/>
            <a:ext cx="762000" cy="45720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t">
              <a:spcBef>
                <a:spcPct val="50000"/>
              </a:spcBef>
              <a:defRPr/>
            </a:pPr>
            <a:r>
              <a:rPr lang="ar-JO" b="1" dirty="0">
                <a:effectLst>
                  <a:outerShdw blurRad="38100" dist="38100" dir="2700000" algn="tl">
                    <a:srgbClr val="000000"/>
                  </a:outerShdw>
                </a:effectLst>
                <a:latin typeface="Arial" panose="020B0604020202020204" pitchFamily="34" charset="0"/>
                <a:cs typeface="Arial" panose="020B0604020202020204" pitchFamily="34" charset="0"/>
              </a:rPr>
              <a:t>216</a:t>
            </a:r>
            <a:endParaRPr lang="en-US"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4" name="Picture 4"/>
          <p:cNvPicPr>
            <a:picLocks noChangeAspect="1" noChangeArrowheads="1"/>
          </p:cNvPicPr>
          <p:nvPr/>
        </p:nvPicPr>
        <p:blipFill>
          <a:blip r:embed="rId3"/>
          <a:srcRect/>
          <a:stretch>
            <a:fillRect/>
          </a:stretch>
        </p:blipFill>
        <p:spPr bwMode="auto">
          <a:xfrm>
            <a:off x="0" y="0"/>
            <a:ext cx="60166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28002" name="Rectangle 2"/>
          <p:cNvSpPr>
            <a:spLocks noGrp="1" noChangeArrowheads="1"/>
          </p:cNvSpPr>
          <p:nvPr>
            <p:ph type="title"/>
          </p:nvPr>
        </p:nvSpPr>
        <p:spPr>
          <a:xfrm>
            <a:off x="6019800" y="785794"/>
            <a:ext cx="3124200" cy="903306"/>
          </a:xfrm>
          <a:effectLst>
            <a:outerShdw blurRad="63500" dist="38099" dir="2700000" algn="ctr" rotWithShape="0">
              <a:schemeClr val="bg2">
                <a:alpha val="74998"/>
              </a:schemeClr>
            </a:outerShdw>
          </a:effectLst>
        </p:spPr>
        <p:txBody>
          <a:bodyPr/>
          <a:lstStyle/>
          <a:p>
            <a:pPr algn="r" eaLnBrk="1" hangingPunct="1">
              <a:defRPr/>
            </a:pPr>
            <a:br>
              <a:rPr lang="en-US" sz="3600" dirty="0">
                <a:ea typeface="+mj-ea"/>
                <a:cs typeface="+mj-cs"/>
              </a:rPr>
            </a:br>
            <a:r>
              <a:rPr lang="ar-JO" sz="3600" dirty="0">
                <a:ea typeface="+mj-ea"/>
                <a:cs typeface="+mj-cs"/>
              </a:rPr>
              <a:t>1. ملحمة جلجامش اللوح 11</a:t>
            </a:r>
            <a:endParaRPr lang="en-US" sz="3600" dirty="0">
              <a:ea typeface="+mj-ea"/>
              <a:cs typeface="+mj-cs"/>
            </a:endParaRPr>
          </a:p>
        </p:txBody>
      </p:sp>
      <p:sp>
        <p:nvSpPr>
          <p:cNvPr id="128003" name="Rectangle 3"/>
          <p:cNvSpPr>
            <a:spLocks noGrp="1" noChangeArrowheads="1"/>
          </p:cNvSpPr>
          <p:nvPr>
            <p:ph type="body" idx="1"/>
          </p:nvPr>
        </p:nvSpPr>
        <p:spPr>
          <a:xfrm>
            <a:off x="6072198" y="1981200"/>
            <a:ext cx="3071802" cy="3886200"/>
          </a:xfrm>
        </p:spPr>
        <p:txBody>
          <a:bodyPr/>
          <a:lstStyle/>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نينوى، العراق</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650 ق.م</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قصة الطوفان مشابهة للمذكور في تك 6-9</a:t>
            </a:r>
            <a:endParaRPr lang="en-US" sz="3600" b="1" dirty="0">
              <a:effectLst>
                <a:outerShdw blurRad="38100" dist="38100" dir="2700000" algn="tl">
                  <a:srgbClr val="000000">
                    <a:alpha val="43137"/>
                  </a:srgbClr>
                </a:outerShdw>
              </a:effectLst>
              <a:ea typeface="+mn-ea"/>
              <a:cs typeface="+mn-cs"/>
            </a:endParaRPr>
          </a:p>
        </p:txBody>
      </p:sp>
      <p:sp>
        <p:nvSpPr>
          <p:cNvPr id="128005" name="Text Box 5"/>
          <p:cNvSpPr txBox="1">
            <a:spLocks noChangeArrowheads="1"/>
          </p:cNvSpPr>
          <p:nvPr/>
        </p:nvSpPr>
        <p:spPr bwMode="auto">
          <a:xfrm>
            <a:off x="8388424" y="44624"/>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218</a:t>
            </a:r>
            <a:endParaRPr lang="en-US"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28003">
                                            <p:txEl>
                                              <p:pRg st="0" end="0"/>
                                            </p:txEl>
                                          </p:spTgt>
                                        </p:tgtEl>
                                        <p:attrNameLst>
                                          <p:attrName>style.visibility</p:attrName>
                                        </p:attrNameLst>
                                      </p:cBhvr>
                                      <p:to>
                                        <p:strVal val="visible"/>
                                      </p:to>
                                    </p:set>
                                    <p:anim to="" calcmode="lin" valueType="num">
                                      <p:cBhvr>
                                        <p:cTn id="7" dur="1" fill="hold"/>
                                        <p:tgtEl>
                                          <p:spTgt spid="12800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28003">
                                            <p:txEl>
                                              <p:pRg st="1" end="1"/>
                                            </p:txEl>
                                          </p:spTgt>
                                        </p:tgtEl>
                                        <p:attrNameLst>
                                          <p:attrName>style.visibility</p:attrName>
                                        </p:attrNameLst>
                                      </p:cBhvr>
                                      <p:to>
                                        <p:strVal val="visible"/>
                                      </p:to>
                                    </p:set>
                                    <p:anim to="" calcmode="lin" valueType="num">
                                      <p:cBhvr>
                                        <p:cTn id="12" dur="1" fill="hold"/>
                                        <p:tgtEl>
                                          <p:spTgt spid="12800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28003">
                                            <p:txEl>
                                              <p:pRg st="2" end="2"/>
                                            </p:txEl>
                                          </p:spTgt>
                                        </p:tgtEl>
                                        <p:attrNameLst>
                                          <p:attrName>style.visibility</p:attrName>
                                        </p:attrNameLst>
                                      </p:cBhvr>
                                      <p:to>
                                        <p:strVal val="visible"/>
                                      </p:to>
                                    </p:set>
                                    <p:anim to="" calcmode="lin" valueType="num">
                                      <p:cBhvr>
                                        <p:cTn id="17" dur="1" fill="hold"/>
                                        <p:tgtEl>
                                          <p:spTgt spid="12800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p:cNvPicPr>
            <a:picLocks noChangeAspect="1" noChangeArrowheads="1"/>
          </p:cNvPicPr>
          <p:nvPr/>
        </p:nvPicPr>
        <p:blipFill>
          <a:blip r:embed="rId3"/>
          <a:srcRect/>
          <a:stretch>
            <a:fillRect/>
          </a:stretch>
        </p:blipFill>
        <p:spPr bwMode="auto">
          <a:xfrm>
            <a:off x="0" y="979488"/>
            <a:ext cx="9144000" cy="2906712"/>
          </a:xfrm>
          <a:prstGeom prst="rect">
            <a:avLst/>
          </a:prstGeom>
          <a:noFill/>
          <a:ln w="9525">
            <a:noFill/>
            <a:miter lim="800000"/>
            <a:headEnd/>
            <a:tailEnd/>
          </a:ln>
          <a:effectLst>
            <a:outerShdw blurRad="63500" dist="38099" dir="2700000" algn="ctr" rotWithShape="0">
              <a:schemeClr val="bg2">
                <a:alpha val="74998"/>
              </a:schemeClr>
            </a:outerShdw>
          </a:effectLst>
        </p:spPr>
      </p:pic>
      <p:pic>
        <p:nvPicPr>
          <p:cNvPr id="165891" name="Picture 3"/>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533400" y="0"/>
            <a:ext cx="4845050" cy="1162050"/>
          </a:xfrm>
          <a:effectLst>
            <a:outerShdw blurRad="63500" dist="38099" dir="2700000" algn="ctr" rotWithShape="0">
              <a:schemeClr val="bg2">
                <a:alpha val="74998"/>
              </a:schemeClr>
            </a:outerShdw>
          </a:effectLst>
        </p:spPr>
        <p:txBody>
          <a:bodyPr anchor="t"/>
          <a:lstStyle/>
          <a:p>
            <a:pPr algn="r" eaLnBrk="1" hangingPunct="1">
              <a:defRPr/>
            </a:pPr>
            <a:r>
              <a:rPr lang="ar-JO" dirty="0">
                <a:ea typeface="+mj-ea"/>
                <a:cs typeface="+mj-cs"/>
              </a:rPr>
              <a:t>2. جدارية بني حسن</a:t>
            </a:r>
            <a:endParaRPr lang="en-US" dirty="0">
              <a:ea typeface="+mj-ea"/>
              <a:cs typeface="+mj-cs"/>
            </a:endParaRPr>
          </a:p>
        </p:txBody>
      </p:sp>
      <p:sp>
        <p:nvSpPr>
          <p:cNvPr id="165893" name="Text Box 5"/>
          <p:cNvSpPr txBox="1">
            <a:spLocks noChangeArrowheads="1"/>
          </p:cNvSpPr>
          <p:nvPr/>
        </p:nvSpPr>
        <p:spPr bwMode="auto">
          <a:xfrm>
            <a:off x="8460432"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219</a:t>
            </a:r>
            <a:endParaRPr lang="en-US" b="1" dirty="0">
              <a:latin typeface="Arial" panose="020B0604020202020204" pitchFamily="34" charset="0"/>
              <a:ea typeface="+mn-ea"/>
              <a:cs typeface="Arial" panose="020B0604020202020204" pitchFamily="34" charset="0"/>
            </a:endParaRPr>
          </a:p>
        </p:txBody>
      </p:sp>
      <p:sp>
        <p:nvSpPr>
          <p:cNvPr id="165894" name="Rectangle 6"/>
          <p:cNvSpPr>
            <a:spLocks noGrp="1" noChangeArrowheads="1"/>
          </p:cNvSpPr>
          <p:nvPr>
            <p:ph type="body" idx="1"/>
          </p:nvPr>
        </p:nvSpPr>
        <p:spPr>
          <a:xfrm>
            <a:off x="304800" y="990600"/>
            <a:ext cx="5838836" cy="2971800"/>
          </a:xfrm>
        </p:spPr>
        <p:txBody>
          <a:bodyPr/>
          <a:lstStyle/>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مصر</a:t>
            </a:r>
            <a:endParaRPr lang="en-US" b="1" dirty="0">
              <a:effectLst>
                <a:glow rad="279400">
                  <a:schemeClr val="bg2">
                    <a:alpha val="75000"/>
                  </a:schemeClr>
                </a:glow>
              </a:effectLst>
              <a:ea typeface="+mn-ea"/>
              <a:cs typeface="+mn-cs"/>
            </a:endParaRPr>
          </a:p>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1850 ق.م</a:t>
            </a:r>
            <a:endParaRPr lang="en-US" b="1" dirty="0">
              <a:effectLst>
                <a:glow rad="279400">
                  <a:schemeClr val="bg2">
                    <a:alpha val="75000"/>
                  </a:schemeClr>
                </a:glow>
              </a:effectLst>
              <a:ea typeface="+mn-ea"/>
              <a:cs typeface="+mn-cs"/>
            </a:endParaRPr>
          </a:p>
          <a:p>
            <a:pPr algn="r" rtl="1" eaLnBrk="1" hangingPunct="1">
              <a:buFont typeface="Wingdings" pitchFamily="-111" charset="2"/>
              <a:buBlip>
                <a:blip r:embed="rId5"/>
              </a:buBlip>
              <a:defRPr/>
            </a:pPr>
            <a:r>
              <a:rPr lang="ar-JO" b="1" dirty="0">
                <a:effectLst>
                  <a:glow rad="279400">
                    <a:schemeClr val="bg2">
                      <a:alpha val="75000"/>
                    </a:schemeClr>
                  </a:glow>
                </a:effectLst>
                <a:ea typeface="+mn-ea"/>
                <a:cs typeface="+mn-cs"/>
              </a:rPr>
              <a:t>شواهد على تجارة بني إسرائيل في مصر</a:t>
            </a:r>
            <a:endParaRPr lang="en-US" sz="3200" b="1" dirty="0">
              <a:effectLst>
                <a:glow rad="279400">
                  <a:schemeClr val="bg2">
                    <a:alpha val="75000"/>
                  </a:schemeClr>
                </a:glow>
              </a:effectLst>
            </a:endParaRPr>
          </a:p>
          <a:p>
            <a:pPr lvl="1" algn="r" rtl="1" eaLnBrk="1" hangingPunct="1">
              <a:buFont typeface="Wingdings" pitchFamily="-111" charset="2"/>
              <a:buBlip>
                <a:blip r:embed="rId6"/>
              </a:buBlip>
              <a:defRPr/>
            </a:pPr>
            <a:r>
              <a:rPr lang="ar-JO" sz="3200" b="1" dirty="0">
                <a:effectLst>
                  <a:glow rad="279400">
                    <a:schemeClr val="bg2">
                      <a:alpha val="75000"/>
                    </a:schemeClr>
                  </a:glow>
                </a:effectLst>
              </a:rPr>
              <a:t>قصة يوسف (تك 37-50)</a:t>
            </a:r>
            <a:endParaRPr lang="en-US" sz="3200" b="1" dirty="0">
              <a:effectLst>
                <a:glow rad="279400">
                  <a:schemeClr val="bg2">
                    <a:alpha val="75000"/>
                  </a:schemeClr>
                </a:glow>
              </a:effectLst>
            </a:endParaRPr>
          </a:p>
          <a:p>
            <a:pPr lvl="1" algn="r" rtl="1" eaLnBrk="1" hangingPunct="1">
              <a:buFont typeface="Wingdings" pitchFamily="-111" charset="2"/>
              <a:buBlip>
                <a:blip r:embed="rId6"/>
              </a:buBlip>
              <a:defRPr/>
            </a:pPr>
            <a:r>
              <a:rPr lang="ar-JO" sz="3200" b="1" dirty="0">
                <a:effectLst>
                  <a:glow rad="279400">
                    <a:schemeClr val="bg2">
                      <a:alpha val="75000"/>
                    </a:schemeClr>
                  </a:glow>
                </a:effectLst>
              </a:rPr>
              <a:t>زوجة سليمان (1 مل9: 16) ، الخ</a:t>
            </a:r>
            <a:endParaRPr lang="en-US" sz="3200" b="1" dirty="0">
              <a:effectLst>
                <a:glow rad="279400">
                  <a:schemeClr val="bg2">
                    <a:alpha val="75000"/>
                  </a:schemeClr>
                </a:glow>
              </a:effectLst>
            </a:endParaRPr>
          </a:p>
        </p:txBody>
      </p:sp>
      <p:sp>
        <p:nvSpPr>
          <p:cNvPr id="165895" name="Freeform 7"/>
          <p:cNvSpPr>
            <a:spLocks/>
          </p:cNvSpPr>
          <p:nvPr/>
        </p:nvSpPr>
        <p:spPr bwMode="auto">
          <a:xfrm>
            <a:off x="5378450" y="1162050"/>
            <a:ext cx="3594100" cy="3070225"/>
          </a:xfrm>
          <a:custGeom>
            <a:avLst/>
            <a:gdLst>
              <a:gd name="T0" fmla="*/ 2147483647 w 2264"/>
              <a:gd name="T1" fmla="*/ 2147483647 h 1934"/>
              <a:gd name="T2" fmla="*/ 2147483647 w 2264"/>
              <a:gd name="T3" fmla="*/ 2147483647 h 1934"/>
              <a:gd name="T4" fmla="*/ 2147483647 w 2264"/>
              <a:gd name="T5" fmla="*/ 2147483647 h 1934"/>
              <a:gd name="T6" fmla="*/ 2147483647 w 2264"/>
              <a:gd name="T7" fmla="*/ 2147483647 h 1934"/>
              <a:gd name="T8" fmla="*/ 2147483647 w 2264"/>
              <a:gd name="T9" fmla="*/ 2147483647 h 1934"/>
              <a:gd name="T10" fmla="*/ 2147483647 w 2264"/>
              <a:gd name="T11" fmla="*/ 0 h 1934"/>
              <a:gd name="T12" fmla="*/ 2147483647 w 2264"/>
              <a:gd name="T13" fmla="*/ 2147483647 h 1934"/>
              <a:gd name="T14" fmla="*/ 2147483647 w 2264"/>
              <a:gd name="T15" fmla="*/ 2147483647 h 1934"/>
              <a:gd name="T16" fmla="*/ 2147483647 w 2264"/>
              <a:gd name="T17" fmla="*/ 2147483647 h 1934"/>
              <a:gd name="T18" fmla="*/ 2147483647 w 2264"/>
              <a:gd name="T19" fmla="*/ 2147483647 h 1934"/>
              <a:gd name="T20" fmla="*/ 2147483647 w 2264"/>
              <a:gd name="T21" fmla="*/ 2147483647 h 1934"/>
              <a:gd name="T22" fmla="*/ 2147483647 w 2264"/>
              <a:gd name="T23" fmla="*/ 2147483647 h 1934"/>
              <a:gd name="T24" fmla="*/ 2147483647 w 2264"/>
              <a:gd name="T25" fmla="*/ 2147483647 h 1934"/>
              <a:gd name="T26" fmla="*/ 2147483647 w 2264"/>
              <a:gd name="T27" fmla="*/ 2147483647 h 1934"/>
              <a:gd name="T28" fmla="*/ 2147483647 w 2264"/>
              <a:gd name="T29" fmla="*/ 2147483647 h 1934"/>
              <a:gd name="T30" fmla="*/ 2147483647 w 2264"/>
              <a:gd name="T31" fmla="*/ 2147483647 h 1934"/>
              <a:gd name="T32" fmla="*/ 2147483647 w 2264"/>
              <a:gd name="T33" fmla="*/ 2147483647 h 1934"/>
              <a:gd name="T34" fmla="*/ 2147483647 w 2264"/>
              <a:gd name="T35" fmla="*/ 2147483647 h 1934"/>
              <a:gd name="T36" fmla="*/ 2147483647 w 2264"/>
              <a:gd name="T37" fmla="*/ 2147483647 h 1934"/>
              <a:gd name="T38" fmla="*/ 2147483647 w 2264"/>
              <a:gd name="T39" fmla="*/ 2147483647 h 1934"/>
              <a:gd name="T40" fmla="*/ 2147483647 w 2264"/>
              <a:gd name="T41" fmla="*/ 2147483647 h 1934"/>
              <a:gd name="T42" fmla="*/ 2147483647 w 2264"/>
              <a:gd name="T43" fmla="*/ 2147483647 h 1934"/>
              <a:gd name="T44" fmla="*/ 2147483647 w 2264"/>
              <a:gd name="T45" fmla="*/ 2147483647 h 1934"/>
              <a:gd name="T46" fmla="*/ 2147483647 w 2264"/>
              <a:gd name="T47" fmla="*/ 2147483647 h 1934"/>
              <a:gd name="T48" fmla="*/ 2147483647 w 2264"/>
              <a:gd name="T49" fmla="*/ 2147483647 h 1934"/>
              <a:gd name="T50" fmla="*/ 2147483647 w 2264"/>
              <a:gd name="T51" fmla="*/ 2147483647 h 1934"/>
              <a:gd name="T52" fmla="*/ 2147483647 w 2264"/>
              <a:gd name="T53" fmla="*/ 2147483647 h 1934"/>
              <a:gd name="T54" fmla="*/ 2147483647 w 2264"/>
              <a:gd name="T55" fmla="*/ 2147483647 h 1934"/>
              <a:gd name="T56" fmla="*/ 2147483647 w 2264"/>
              <a:gd name="T57" fmla="*/ 2147483647 h 1934"/>
              <a:gd name="T58" fmla="*/ 2147483647 w 2264"/>
              <a:gd name="T59" fmla="*/ 2147483647 h 1934"/>
              <a:gd name="T60" fmla="*/ 2147483647 w 2264"/>
              <a:gd name="T61" fmla="*/ 2147483647 h 1934"/>
              <a:gd name="T62" fmla="*/ 2147483647 w 2264"/>
              <a:gd name="T63" fmla="*/ 2147483647 h 1934"/>
              <a:gd name="T64" fmla="*/ 2147483647 w 2264"/>
              <a:gd name="T65" fmla="*/ 2147483647 h 1934"/>
              <a:gd name="T66" fmla="*/ 2147483647 w 2264"/>
              <a:gd name="T67" fmla="*/ 2147483647 h 1934"/>
              <a:gd name="T68" fmla="*/ 2147483647 w 2264"/>
              <a:gd name="T69" fmla="*/ 2147483647 h 1934"/>
              <a:gd name="T70" fmla="*/ 2147483647 w 2264"/>
              <a:gd name="T71" fmla="*/ 2147483647 h 1934"/>
              <a:gd name="T72" fmla="*/ 2147483647 w 2264"/>
              <a:gd name="T73" fmla="*/ 2147483647 h 1934"/>
              <a:gd name="T74" fmla="*/ 2147483647 w 2264"/>
              <a:gd name="T75" fmla="*/ 2147483647 h 1934"/>
              <a:gd name="T76" fmla="*/ 2147483647 w 2264"/>
              <a:gd name="T77" fmla="*/ 2147483647 h 1934"/>
              <a:gd name="T78" fmla="*/ 2147483647 w 2264"/>
              <a:gd name="T79" fmla="*/ 2147483647 h 19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64"/>
              <a:gd name="T121" fmla="*/ 0 h 1934"/>
              <a:gd name="T122" fmla="*/ 2264 w 2264"/>
              <a:gd name="T123" fmla="*/ 1934 h 19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64" h="1934">
                <a:moveTo>
                  <a:pt x="2151" y="121"/>
                </a:moveTo>
                <a:cubicBezTo>
                  <a:pt x="2079" y="143"/>
                  <a:pt x="1984" y="119"/>
                  <a:pt x="1910" y="113"/>
                </a:cubicBezTo>
                <a:cubicBezTo>
                  <a:pt x="1836" y="95"/>
                  <a:pt x="1772" y="62"/>
                  <a:pt x="1698" y="53"/>
                </a:cubicBezTo>
                <a:cubicBezTo>
                  <a:pt x="1688" y="50"/>
                  <a:pt x="1678" y="46"/>
                  <a:pt x="1668" y="45"/>
                </a:cubicBezTo>
                <a:cubicBezTo>
                  <a:pt x="1648" y="41"/>
                  <a:pt x="1627" y="42"/>
                  <a:pt x="1608" y="38"/>
                </a:cubicBezTo>
                <a:cubicBezTo>
                  <a:pt x="1544" y="22"/>
                  <a:pt x="1515" y="7"/>
                  <a:pt x="1449" y="0"/>
                </a:cubicBezTo>
                <a:cubicBezTo>
                  <a:pt x="1285" y="2"/>
                  <a:pt x="1122" y="4"/>
                  <a:pt x="959" y="8"/>
                </a:cubicBezTo>
                <a:cubicBezTo>
                  <a:pt x="873" y="9"/>
                  <a:pt x="787" y="10"/>
                  <a:pt x="702" y="15"/>
                </a:cubicBezTo>
                <a:cubicBezTo>
                  <a:pt x="651" y="17"/>
                  <a:pt x="551" y="30"/>
                  <a:pt x="551" y="30"/>
                </a:cubicBezTo>
                <a:cubicBezTo>
                  <a:pt x="513" y="43"/>
                  <a:pt x="497" y="51"/>
                  <a:pt x="461" y="76"/>
                </a:cubicBezTo>
                <a:cubicBezTo>
                  <a:pt x="446" y="98"/>
                  <a:pt x="433" y="123"/>
                  <a:pt x="416" y="144"/>
                </a:cubicBezTo>
                <a:cubicBezTo>
                  <a:pt x="397" y="165"/>
                  <a:pt x="371" y="180"/>
                  <a:pt x="355" y="204"/>
                </a:cubicBezTo>
                <a:cubicBezTo>
                  <a:pt x="103" y="561"/>
                  <a:pt x="279" y="325"/>
                  <a:pt x="151" y="551"/>
                </a:cubicBezTo>
                <a:cubicBezTo>
                  <a:pt x="112" y="618"/>
                  <a:pt x="64" y="675"/>
                  <a:pt x="23" y="740"/>
                </a:cubicBezTo>
                <a:cubicBezTo>
                  <a:pt x="10" y="779"/>
                  <a:pt x="16" y="748"/>
                  <a:pt x="23" y="808"/>
                </a:cubicBezTo>
                <a:cubicBezTo>
                  <a:pt x="41" y="979"/>
                  <a:pt x="0" y="928"/>
                  <a:pt x="61" y="989"/>
                </a:cubicBezTo>
                <a:cubicBezTo>
                  <a:pt x="72" y="1064"/>
                  <a:pt x="96" y="1127"/>
                  <a:pt x="136" y="1193"/>
                </a:cubicBezTo>
                <a:cubicBezTo>
                  <a:pt x="153" y="1221"/>
                  <a:pt x="156" y="1252"/>
                  <a:pt x="182" y="1276"/>
                </a:cubicBezTo>
                <a:cubicBezTo>
                  <a:pt x="206" y="1353"/>
                  <a:pt x="167" y="1236"/>
                  <a:pt x="204" y="1321"/>
                </a:cubicBezTo>
                <a:cubicBezTo>
                  <a:pt x="221" y="1360"/>
                  <a:pt x="217" y="1386"/>
                  <a:pt x="249" y="1419"/>
                </a:cubicBezTo>
                <a:cubicBezTo>
                  <a:pt x="259" y="1449"/>
                  <a:pt x="277" y="1473"/>
                  <a:pt x="302" y="1495"/>
                </a:cubicBezTo>
                <a:cubicBezTo>
                  <a:pt x="338" y="1526"/>
                  <a:pt x="371" y="1565"/>
                  <a:pt x="416" y="1585"/>
                </a:cubicBezTo>
                <a:cubicBezTo>
                  <a:pt x="488" y="1616"/>
                  <a:pt x="563" y="1626"/>
                  <a:pt x="642" y="1638"/>
                </a:cubicBezTo>
                <a:cubicBezTo>
                  <a:pt x="733" y="1680"/>
                  <a:pt x="829" y="1703"/>
                  <a:pt x="929" y="1721"/>
                </a:cubicBezTo>
                <a:cubicBezTo>
                  <a:pt x="1034" y="1806"/>
                  <a:pt x="871" y="1676"/>
                  <a:pt x="1034" y="1796"/>
                </a:cubicBezTo>
                <a:cubicBezTo>
                  <a:pt x="1129" y="1866"/>
                  <a:pt x="1074" y="1848"/>
                  <a:pt x="1140" y="1864"/>
                </a:cubicBezTo>
                <a:cubicBezTo>
                  <a:pt x="1260" y="1934"/>
                  <a:pt x="1467" y="1924"/>
                  <a:pt x="1593" y="1932"/>
                </a:cubicBezTo>
                <a:cubicBezTo>
                  <a:pt x="1698" y="1929"/>
                  <a:pt x="1804" y="1931"/>
                  <a:pt x="1910" y="1925"/>
                </a:cubicBezTo>
                <a:cubicBezTo>
                  <a:pt x="1960" y="1921"/>
                  <a:pt x="2019" y="1887"/>
                  <a:pt x="2068" y="1872"/>
                </a:cubicBezTo>
                <a:cubicBezTo>
                  <a:pt x="2110" y="1844"/>
                  <a:pt x="2127" y="1797"/>
                  <a:pt x="2159" y="1759"/>
                </a:cubicBezTo>
                <a:cubicBezTo>
                  <a:pt x="2172" y="1742"/>
                  <a:pt x="2204" y="1713"/>
                  <a:pt x="2204" y="1713"/>
                </a:cubicBezTo>
                <a:cubicBezTo>
                  <a:pt x="2219" y="1671"/>
                  <a:pt x="2230" y="1627"/>
                  <a:pt x="2242" y="1585"/>
                </a:cubicBezTo>
                <a:cubicBezTo>
                  <a:pt x="2244" y="1517"/>
                  <a:pt x="2245" y="1448"/>
                  <a:pt x="2249" y="1381"/>
                </a:cubicBezTo>
                <a:cubicBezTo>
                  <a:pt x="2252" y="1320"/>
                  <a:pt x="2264" y="1200"/>
                  <a:pt x="2264" y="1200"/>
                </a:cubicBezTo>
                <a:cubicBezTo>
                  <a:pt x="2258" y="996"/>
                  <a:pt x="2246" y="793"/>
                  <a:pt x="2197" y="596"/>
                </a:cubicBezTo>
                <a:cubicBezTo>
                  <a:pt x="2183" y="542"/>
                  <a:pt x="2191" y="472"/>
                  <a:pt x="2166" y="423"/>
                </a:cubicBezTo>
                <a:cubicBezTo>
                  <a:pt x="2126" y="348"/>
                  <a:pt x="2078" y="278"/>
                  <a:pt x="2038" y="204"/>
                </a:cubicBezTo>
                <a:cubicBezTo>
                  <a:pt x="2027" y="184"/>
                  <a:pt x="2017" y="164"/>
                  <a:pt x="2008" y="144"/>
                </a:cubicBezTo>
                <a:cubicBezTo>
                  <a:pt x="2002" y="133"/>
                  <a:pt x="2002" y="119"/>
                  <a:pt x="1993" y="113"/>
                </a:cubicBezTo>
                <a:cubicBezTo>
                  <a:pt x="1981" y="105"/>
                  <a:pt x="1925" y="77"/>
                  <a:pt x="1925" y="53"/>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5896" name="Text Box 8"/>
          <p:cNvSpPr txBox="1">
            <a:spLocks noChangeArrowheads="1"/>
          </p:cNvSpPr>
          <p:nvPr/>
        </p:nvSpPr>
        <p:spPr bwMode="auto">
          <a:xfrm>
            <a:off x="5220072" y="0"/>
            <a:ext cx="3048000" cy="95410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lgn="ctr">
              <a:defRPr/>
            </a:pPr>
            <a:r>
              <a:rPr lang="ar-JO" sz="2800" dirty="0"/>
              <a:t>يقود الموكب اثنان من المصريين (لا لحى)</a:t>
            </a:r>
            <a:endParaRPr lang="en-US" sz="2800" b="1" dirty="0">
              <a:latin typeface="Arial" pitchFamily="-111" charset="0"/>
              <a:ea typeface="+mn-ea"/>
              <a:cs typeface="+mn-cs"/>
            </a:endParaRPr>
          </a:p>
        </p:txBody>
      </p:sp>
      <p:sp>
        <p:nvSpPr>
          <p:cNvPr id="165897" name="Text Box 9"/>
          <p:cNvSpPr txBox="1">
            <a:spLocks noChangeArrowheads="1"/>
          </p:cNvSpPr>
          <p:nvPr/>
        </p:nvSpPr>
        <p:spPr bwMode="auto">
          <a:xfrm>
            <a:off x="1828800" y="3917950"/>
            <a:ext cx="3581400" cy="830997"/>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defPPr>
              <a:defRPr lang="en-US"/>
            </a:defPPr>
            <a:lvl1pPr algn="ctr">
              <a:defRPr sz="2000" b="1">
                <a:effectLst>
                  <a:glow rad="228600">
                    <a:schemeClr val="bg2">
                      <a:alpha val="40000"/>
                    </a:schemeClr>
                  </a:glow>
                  <a:outerShdw blurRad="50800" dist="38100" dir="16200000" rotWithShape="0">
                    <a:prstClr val="black">
                      <a:alpha val="92000"/>
                    </a:prstClr>
                  </a:outerShdw>
                </a:effectLst>
                <a:latin typeface="Arial" pitchFamily="-111" charset="0"/>
                <a:ea typeface="+mn-ea"/>
                <a:cs typeface="+mn-cs"/>
              </a:defRPr>
            </a:lvl1pPr>
          </a:lstStyle>
          <a:p>
            <a:r>
              <a:rPr lang="ar-JO" sz="2400" dirty="0"/>
              <a:t>يتبعه 8 أثرياء آسيويون و 4 نساء (لاحظ اللحى)</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165891"/>
                                        </p:tgtEl>
                                        <p:attrNameLst>
                                          <p:attrName>style.visibility</p:attrName>
                                        </p:attrNameLst>
                                      </p:cBhvr>
                                      <p:to>
                                        <p:strVal val="visible"/>
                                      </p:to>
                                    </p:set>
                                    <p:anim calcmode="lin" valueType="num">
                                      <p:cBhvr>
                                        <p:cTn id="7" dur="500" fill="hold"/>
                                        <p:tgtEl>
                                          <p:spTgt spid="165891"/>
                                        </p:tgtEl>
                                        <p:attrNameLst>
                                          <p:attrName>ppt_w</p:attrName>
                                        </p:attrNameLst>
                                      </p:cBhvr>
                                      <p:tavLst>
                                        <p:tav tm="0">
                                          <p:val>
                                            <p:fltVal val="0"/>
                                          </p:val>
                                        </p:tav>
                                        <p:tav tm="100000">
                                          <p:val>
                                            <p:strVal val="#ppt_w"/>
                                          </p:val>
                                        </p:tav>
                                      </p:tavLst>
                                    </p:anim>
                                    <p:anim calcmode="lin" valueType="num">
                                      <p:cBhvr>
                                        <p:cTn id="8" dur="500" fill="hold"/>
                                        <p:tgtEl>
                                          <p:spTgt spid="165891"/>
                                        </p:tgtEl>
                                        <p:attrNameLst>
                                          <p:attrName>ppt_h</p:attrName>
                                        </p:attrNameLst>
                                      </p:cBhvr>
                                      <p:tavLst>
                                        <p:tav tm="0">
                                          <p:val>
                                            <p:fltVal val="0"/>
                                          </p:val>
                                        </p:tav>
                                        <p:tav tm="100000">
                                          <p:val>
                                            <p:strVal val="#ppt_h"/>
                                          </p:val>
                                        </p:tav>
                                      </p:tavLst>
                                    </p:anim>
                                    <p:anim calcmode="lin" valueType="num">
                                      <p:cBhvr>
                                        <p:cTn id="9" dur="500" fill="hold"/>
                                        <p:tgtEl>
                                          <p:spTgt spid="165891"/>
                                        </p:tgtEl>
                                        <p:attrNameLst>
                                          <p:attrName>ppt_x</p:attrName>
                                        </p:attrNameLst>
                                      </p:cBhvr>
                                      <p:tavLst>
                                        <p:tav tm="0">
                                          <p:val>
                                            <p:fltVal val="0.5"/>
                                          </p:val>
                                        </p:tav>
                                        <p:tav tm="100000">
                                          <p:val>
                                            <p:strVal val="#ppt_x"/>
                                          </p:val>
                                        </p:tav>
                                      </p:tavLst>
                                    </p:anim>
                                    <p:anim calcmode="lin" valueType="num">
                                      <p:cBhvr>
                                        <p:cTn id="10" dur="500" fill="hold"/>
                                        <p:tgtEl>
                                          <p:spTgt spid="16589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165895"/>
                                        </p:tgtEl>
                                        <p:attrNameLst>
                                          <p:attrName>style.visibility</p:attrName>
                                        </p:attrNameLst>
                                      </p:cBhvr>
                                      <p:to>
                                        <p:strVal val="visible"/>
                                      </p:to>
                                    </p:set>
                                    <p:anim calcmode="lin" valueType="num">
                                      <p:cBhvr>
                                        <p:cTn id="15" dur="500" fill="hold"/>
                                        <p:tgtEl>
                                          <p:spTgt spid="165895"/>
                                        </p:tgtEl>
                                        <p:attrNameLst>
                                          <p:attrName>ppt_x</p:attrName>
                                        </p:attrNameLst>
                                      </p:cBhvr>
                                      <p:tavLst>
                                        <p:tav tm="0">
                                          <p:val>
                                            <p:strVal val="#ppt_x"/>
                                          </p:val>
                                        </p:tav>
                                        <p:tav tm="100000">
                                          <p:val>
                                            <p:strVal val="#ppt_x"/>
                                          </p:val>
                                        </p:tav>
                                      </p:tavLst>
                                    </p:anim>
                                    <p:anim calcmode="lin" valueType="num">
                                      <p:cBhvr>
                                        <p:cTn id="16" dur="500" fill="hold"/>
                                        <p:tgtEl>
                                          <p:spTgt spid="165895"/>
                                        </p:tgtEl>
                                        <p:attrNameLst>
                                          <p:attrName>ppt_y</p:attrName>
                                        </p:attrNameLst>
                                      </p:cBhvr>
                                      <p:tavLst>
                                        <p:tav tm="0">
                                          <p:val>
                                            <p:strVal val="#ppt_y-#ppt_h/2"/>
                                          </p:val>
                                        </p:tav>
                                        <p:tav tm="100000">
                                          <p:val>
                                            <p:strVal val="#ppt_y"/>
                                          </p:val>
                                        </p:tav>
                                      </p:tavLst>
                                    </p:anim>
                                    <p:anim calcmode="lin" valueType="num">
                                      <p:cBhvr>
                                        <p:cTn id="17" dur="500" fill="hold"/>
                                        <p:tgtEl>
                                          <p:spTgt spid="165895"/>
                                        </p:tgtEl>
                                        <p:attrNameLst>
                                          <p:attrName>ppt_w</p:attrName>
                                        </p:attrNameLst>
                                      </p:cBhvr>
                                      <p:tavLst>
                                        <p:tav tm="0">
                                          <p:val>
                                            <p:strVal val="#ppt_w"/>
                                          </p:val>
                                        </p:tav>
                                        <p:tav tm="100000">
                                          <p:val>
                                            <p:strVal val="#ppt_w"/>
                                          </p:val>
                                        </p:tav>
                                      </p:tavLst>
                                    </p:anim>
                                    <p:anim calcmode="lin" valueType="num">
                                      <p:cBhvr>
                                        <p:cTn id="18" dur="500" fill="hold"/>
                                        <p:tgtEl>
                                          <p:spTgt spid="165895"/>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5896"/>
                                        </p:tgtEl>
                                        <p:attrNameLst>
                                          <p:attrName>style.visibility</p:attrName>
                                        </p:attrNameLst>
                                      </p:cBhvr>
                                      <p:to>
                                        <p:strVal val="visible"/>
                                      </p:to>
                                    </p:set>
                                    <p:anim calcmode="lin" valueType="num">
                                      <p:cBhvr additive="base">
                                        <p:cTn id="23" dur="500" fill="hold"/>
                                        <p:tgtEl>
                                          <p:spTgt spid="165896"/>
                                        </p:tgtEl>
                                        <p:attrNameLst>
                                          <p:attrName>ppt_x</p:attrName>
                                        </p:attrNameLst>
                                      </p:cBhvr>
                                      <p:tavLst>
                                        <p:tav tm="0">
                                          <p:val>
                                            <p:strVal val="#ppt_x"/>
                                          </p:val>
                                        </p:tav>
                                        <p:tav tm="100000">
                                          <p:val>
                                            <p:strVal val="#ppt_x"/>
                                          </p:val>
                                        </p:tav>
                                      </p:tavLst>
                                    </p:anim>
                                    <p:anim calcmode="lin" valueType="num">
                                      <p:cBhvr additive="base">
                                        <p:cTn id="24" dur="500" fill="hold"/>
                                        <p:tgtEl>
                                          <p:spTgt spid="16589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528" fill="hold" grpId="0" nodeType="clickEffect">
                                  <p:stCondLst>
                                    <p:cond delay="0"/>
                                  </p:stCondLst>
                                  <p:childTnLst>
                                    <p:set>
                                      <p:cBhvr>
                                        <p:cTn id="28" dur="1" fill="hold">
                                          <p:stCondLst>
                                            <p:cond delay="0"/>
                                          </p:stCondLst>
                                        </p:cTn>
                                        <p:tgtEl>
                                          <p:spTgt spid="165897"/>
                                        </p:tgtEl>
                                        <p:attrNameLst>
                                          <p:attrName>style.visibility</p:attrName>
                                        </p:attrNameLst>
                                      </p:cBhvr>
                                      <p:to>
                                        <p:strVal val="visible"/>
                                      </p:to>
                                    </p:set>
                                    <p:anim calcmode="lin" valueType="num">
                                      <p:cBhvr>
                                        <p:cTn id="29" dur="500" fill="hold"/>
                                        <p:tgtEl>
                                          <p:spTgt spid="165897"/>
                                        </p:tgtEl>
                                        <p:attrNameLst>
                                          <p:attrName>ppt_w</p:attrName>
                                        </p:attrNameLst>
                                      </p:cBhvr>
                                      <p:tavLst>
                                        <p:tav tm="0">
                                          <p:val>
                                            <p:fltVal val="0"/>
                                          </p:val>
                                        </p:tav>
                                        <p:tav tm="100000">
                                          <p:val>
                                            <p:strVal val="#ppt_w"/>
                                          </p:val>
                                        </p:tav>
                                      </p:tavLst>
                                    </p:anim>
                                    <p:anim calcmode="lin" valueType="num">
                                      <p:cBhvr>
                                        <p:cTn id="30" dur="500" fill="hold"/>
                                        <p:tgtEl>
                                          <p:spTgt spid="165897"/>
                                        </p:tgtEl>
                                        <p:attrNameLst>
                                          <p:attrName>ppt_h</p:attrName>
                                        </p:attrNameLst>
                                      </p:cBhvr>
                                      <p:tavLst>
                                        <p:tav tm="0">
                                          <p:val>
                                            <p:fltVal val="0"/>
                                          </p:val>
                                        </p:tav>
                                        <p:tav tm="100000">
                                          <p:val>
                                            <p:strVal val="#ppt_h"/>
                                          </p:val>
                                        </p:tav>
                                      </p:tavLst>
                                    </p:anim>
                                    <p:anim calcmode="lin" valueType="num">
                                      <p:cBhvr>
                                        <p:cTn id="31" dur="500" fill="hold"/>
                                        <p:tgtEl>
                                          <p:spTgt spid="165897"/>
                                        </p:tgtEl>
                                        <p:attrNameLst>
                                          <p:attrName>ppt_x</p:attrName>
                                        </p:attrNameLst>
                                      </p:cBhvr>
                                      <p:tavLst>
                                        <p:tav tm="0">
                                          <p:val>
                                            <p:fltVal val="0.5"/>
                                          </p:val>
                                        </p:tav>
                                        <p:tav tm="100000">
                                          <p:val>
                                            <p:strVal val="#ppt_x"/>
                                          </p:val>
                                        </p:tav>
                                      </p:tavLst>
                                    </p:anim>
                                    <p:anim calcmode="lin" valueType="num">
                                      <p:cBhvr>
                                        <p:cTn id="32" dur="500" fill="hold"/>
                                        <p:tgtEl>
                                          <p:spTgt spid="165897"/>
                                        </p:tgtEl>
                                        <p:attrNameLst>
                                          <p:attrName>ppt_y</p:attrName>
                                        </p:attrNameLst>
                                      </p:cBhvr>
                                      <p:tavLst>
                                        <p:tav tm="0">
                                          <p:val>
                                            <p:fltVal val="0.5"/>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nodeType="clickEffect">
                                  <p:stCondLst>
                                    <p:cond delay="0"/>
                                  </p:stCondLst>
                                  <p:childTnLst>
                                    <p:set>
                                      <p:cBhvr>
                                        <p:cTn id="36" dur="1" fill="hold">
                                          <p:stCondLst>
                                            <p:cond delay="499"/>
                                          </p:stCondLst>
                                        </p:cTn>
                                        <p:tgtEl>
                                          <p:spTgt spid="165894"/>
                                        </p:tgtEl>
                                        <p:attrNameLst>
                                          <p:attrName>style.visibility</p:attrName>
                                        </p:attrNameLst>
                                      </p:cBhvr>
                                      <p:to>
                                        <p:strVal val="visible"/>
                                      </p:to>
                                    </p:set>
                                    <p:anim to="" calcmode="lin" valueType="num">
                                      <p:cBhvr>
                                        <p:cTn id="37" dur="1" fill="hold"/>
                                        <p:tgtEl>
                                          <p:spTgt spid="16589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animBg="1"/>
      <p:bldP spid="165896" grpId="0" autoUpdateAnimBg="0"/>
      <p:bldP spid="165897"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5" name="Picture 7"/>
          <p:cNvPicPr>
            <a:picLocks noChangeAspect="1" noChangeArrowheads="1"/>
          </p:cNvPicPr>
          <p:nvPr/>
        </p:nvPicPr>
        <p:blipFill>
          <a:blip r:embed="rId3"/>
          <a:srcRect/>
          <a:stretch>
            <a:fillRect/>
          </a:stretch>
        </p:blipFill>
        <p:spPr bwMode="auto">
          <a:xfrm>
            <a:off x="0" y="-77788"/>
            <a:ext cx="9144000" cy="69357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5170" name="Rectangle 2"/>
          <p:cNvSpPr>
            <a:spLocks noGrp="1" noChangeArrowheads="1"/>
          </p:cNvSpPr>
          <p:nvPr>
            <p:ph type="title"/>
          </p:nvPr>
        </p:nvSpPr>
        <p:spPr>
          <a:xfrm>
            <a:off x="2339752" y="0"/>
            <a:ext cx="6575648" cy="1371600"/>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3. مرتفع جيزر</a:t>
            </a:r>
            <a:endParaRPr lang="en-US" dirty="0">
              <a:ea typeface="+mj-ea"/>
              <a:cs typeface="+mj-cs"/>
            </a:endParaRPr>
          </a:p>
        </p:txBody>
      </p:sp>
      <p:sp>
        <p:nvSpPr>
          <p:cNvPr id="135171" name="Rectangle 3"/>
          <p:cNvSpPr>
            <a:spLocks noGrp="1" noChangeArrowheads="1"/>
          </p:cNvSpPr>
          <p:nvPr>
            <p:ph type="body" idx="1"/>
          </p:nvPr>
        </p:nvSpPr>
        <p:spPr>
          <a:xfrm>
            <a:off x="2209800" y="1371600"/>
            <a:ext cx="67056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rtl="1" eaLnBrk="1" hangingPunct="1">
              <a:buFont typeface="Wingdings" pitchFamily="-111" charset="2"/>
            </a:pPr>
            <a:r>
              <a:rPr lang="ar-JO" b="1" dirty="0">
                <a:effectLst>
                  <a:glow rad="279400">
                    <a:schemeClr val="bg2">
                      <a:alpha val="75000"/>
                    </a:schemeClr>
                  </a:glow>
                </a:effectLst>
                <a:ea typeface="+mn-ea"/>
                <a:cs typeface="+mn-cs"/>
              </a:rPr>
              <a:t>قرب تل أبيب، إسرائيل</a:t>
            </a:r>
            <a:endParaRPr lang="en-US" b="1" dirty="0">
              <a:effectLst>
                <a:glow rad="279400">
                  <a:schemeClr val="bg2">
                    <a:alpha val="75000"/>
                  </a:schemeClr>
                </a:glow>
              </a:effectLst>
              <a:ea typeface="+mn-ea"/>
              <a:cs typeface="+mn-cs"/>
            </a:endParaRPr>
          </a:p>
          <a:p>
            <a:pPr algn="r" rtl="1" eaLnBrk="1" hangingPunct="1">
              <a:buFont typeface="Wingdings" pitchFamily="-111" charset="2"/>
            </a:pPr>
            <a:r>
              <a:rPr lang="ar-JO" b="1" dirty="0">
                <a:effectLst>
                  <a:glow rad="279400">
                    <a:schemeClr val="bg2">
                      <a:alpha val="75000"/>
                    </a:schemeClr>
                  </a:glow>
                </a:effectLst>
                <a:ea typeface="+mn-ea"/>
                <a:cs typeface="+mn-cs"/>
              </a:rPr>
              <a:t>1600 ق.م</a:t>
            </a:r>
            <a:endParaRPr lang="en-US" b="1" dirty="0">
              <a:effectLst>
                <a:glow rad="279400">
                  <a:schemeClr val="bg2">
                    <a:alpha val="75000"/>
                  </a:schemeClr>
                </a:glow>
              </a:effectLst>
              <a:ea typeface="+mn-ea"/>
              <a:cs typeface="+mn-cs"/>
            </a:endParaRPr>
          </a:p>
          <a:p>
            <a:pPr algn="r" rtl="1" eaLnBrk="1" hangingPunct="1">
              <a:buFont typeface="Wingdings" pitchFamily="-111" charset="2"/>
            </a:pPr>
            <a:r>
              <a:rPr lang="ar-JO" b="1" dirty="0">
                <a:effectLst>
                  <a:glow rad="279400">
                    <a:schemeClr val="bg2">
                      <a:alpha val="75000"/>
                    </a:schemeClr>
                  </a:glow>
                </a:effectLst>
                <a:ea typeface="+mn-ea"/>
                <a:cs typeface="+mn-cs"/>
              </a:rPr>
              <a:t>إقامة عهد من خلال الحجارة</a:t>
            </a:r>
            <a:endParaRPr lang="en-US" sz="3200" b="1" dirty="0">
              <a:effectLst>
                <a:glow rad="279400">
                  <a:schemeClr val="bg2">
                    <a:alpha val="75000"/>
                  </a:schemeClr>
                </a:glow>
              </a:effectLst>
            </a:endParaRPr>
          </a:p>
          <a:p>
            <a:pPr lvl="1" algn="r" rtl="1" eaLnBrk="1" hangingPunct="1">
              <a:buFont typeface="Wingdings" pitchFamily="-111" charset="2"/>
            </a:pPr>
            <a:r>
              <a:rPr lang="ar-JO" sz="3200" b="1" dirty="0">
                <a:effectLst>
                  <a:glow rad="279400">
                    <a:schemeClr val="bg2">
                      <a:alpha val="75000"/>
                    </a:schemeClr>
                  </a:glow>
                </a:effectLst>
              </a:rPr>
              <a:t>يعقوب و لابان (تك 31: 43-54)</a:t>
            </a:r>
            <a:endParaRPr lang="en-US" sz="3200" b="1" dirty="0">
              <a:effectLst>
                <a:glow rad="279400">
                  <a:schemeClr val="bg2">
                    <a:alpha val="75000"/>
                  </a:schemeClr>
                </a:glow>
              </a:effectLst>
            </a:endParaRPr>
          </a:p>
          <a:p>
            <a:pPr lvl="1" algn="r" rtl="1" eaLnBrk="1" hangingPunct="1">
              <a:buFont typeface="Wingdings" pitchFamily="-111" charset="2"/>
            </a:pPr>
            <a:r>
              <a:rPr lang="ar-JO" sz="3200" b="1" dirty="0">
                <a:effectLst>
                  <a:glow rad="279400">
                    <a:schemeClr val="bg2">
                      <a:alpha val="75000"/>
                    </a:schemeClr>
                  </a:glow>
                </a:effectLst>
              </a:rPr>
              <a:t>تجديد العهد بقيادة يشوع (يش 24: 25-27)</a:t>
            </a:r>
            <a:endParaRPr lang="en-US" sz="3200" b="1" dirty="0">
              <a:effectLst>
                <a:glow rad="279400">
                  <a:schemeClr val="bg2">
                    <a:alpha val="75000"/>
                  </a:schemeClr>
                </a:glow>
              </a:effectLst>
            </a:endParaRPr>
          </a:p>
        </p:txBody>
      </p:sp>
      <p:sp>
        <p:nvSpPr>
          <p:cNvPr id="135172" name="Text Box 4"/>
          <p:cNvSpPr txBox="1">
            <a:spLocks noChangeArrowheads="1"/>
          </p:cNvSpPr>
          <p:nvPr/>
        </p:nvSpPr>
        <p:spPr bwMode="auto">
          <a:xfrm>
            <a:off x="8460432" y="0"/>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panose="020B0604020202020204" pitchFamily="34" charset="0"/>
                <a:ea typeface="+mn-ea"/>
                <a:cs typeface="Arial" panose="020B0604020202020204" pitchFamily="34" charset="0"/>
              </a:rPr>
              <a:t>220</a:t>
            </a:r>
            <a:endParaRPr lang="en-US" b="1" dirty="0">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5171">
                                            <p:txEl>
                                              <p:pRg st="0" end="0"/>
                                            </p:txEl>
                                          </p:spTgt>
                                        </p:tgtEl>
                                        <p:attrNameLst>
                                          <p:attrName>style.visibility</p:attrName>
                                        </p:attrNameLst>
                                      </p:cBhvr>
                                      <p:to>
                                        <p:strVal val="visible"/>
                                      </p:to>
                                    </p:set>
                                    <p:animEffect transition="in" filter="dissolve">
                                      <p:cBhvr>
                                        <p:cTn id="7" dur="500"/>
                                        <p:tgtEl>
                                          <p:spTgt spid="1351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5171">
                                            <p:txEl>
                                              <p:pRg st="1" end="1"/>
                                            </p:txEl>
                                          </p:spTgt>
                                        </p:tgtEl>
                                        <p:attrNameLst>
                                          <p:attrName>style.visibility</p:attrName>
                                        </p:attrNameLst>
                                      </p:cBhvr>
                                      <p:to>
                                        <p:strVal val="visible"/>
                                      </p:to>
                                    </p:set>
                                    <p:animEffect transition="in" filter="dissolve">
                                      <p:cBhvr>
                                        <p:cTn id="12" dur="500"/>
                                        <p:tgtEl>
                                          <p:spTgt spid="1351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5171">
                                            <p:txEl>
                                              <p:pRg st="2" end="2"/>
                                            </p:txEl>
                                          </p:spTgt>
                                        </p:tgtEl>
                                        <p:attrNameLst>
                                          <p:attrName>style.visibility</p:attrName>
                                        </p:attrNameLst>
                                      </p:cBhvr>
                                      <p:to>
                                        <p:strVal val="visible"/>
                                      </p:to>
                                    </p:set>
                                    <p:animEffect transition="in" filter="dissolve">
                                      <p:cBhvr>
                                        <p:cTn id="17" dur="500"/>
                                        <p:tgtEl>
                                          <p:spTgt spid="1351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5171">
                                            <p:txEl>
                                              <p:pRg st="3" end="3"/>
                                            </p:txEl>
                                          </p:spTgt>
                                        </p:tgtEl>
                                        <p:attrNameLst>
                                          <p:attrName>style.visibility</p:attrName>
                                        </p:attrNameLst>
                                      </p:cBhvr>
                                      <p:to>
                                        <p:strVal val="visible"/>
                                      </p:to>
                                    </p:set>
                                    <p:animEffect transition="in" filter="dissolve">
                                      <p:cBhvr>
                                        <p:cTn id="22" dur="500"/>
                                        <p:tgtEl>
                                          <p:spTgt spid="1351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35171">
                                            <p:txEl>
                                              <p:pRg st="4" end="4"/>
                                            </p:txEl>
                                          </p:spTgt>
                                        </p:tgtEl>
                                        <p:attrNameLst>
                                          <p:attrName>style.visibility</p:attrName>
                                        </p:attrNameLst>
                                      </p:cBhvr>
                                      <p:to>
                                        <p:strVal val="visible"/>
                                      </p:to>
                                    </p:set>
                                    <p:animEffect transition="in" filter="dissolve">
                                      <p:cBhvr>
                                        <p:cTn id="27" dur="500"/>
                                        <p:tgtEl>
                                          <p:spTgt spid="135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762000" y="53751"/>
            <a:ext cx="7696200" cy="1143001"/>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4. مقبض السكين</a:t>
            </a:r>
            <a:endParaRPr lang="en-US" dirty="0">
              <a:ea typeface="+mj-ea"/>
              <a:cs typeface="+mj-cs"/>
            </a:endParaRPr>
          </a:p>
        </p:txBody>
      </p:sp>
      <p:sp>
        <p:nvSpPr>
          <p:cNvPr id="136196" name="Text Box 4"/>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221</a:t>
            </a:r>
            <a:endParaRPr lang="en-US" b="1" dirty="0">
              <a:latin typeface="Arial"/>
              <a:ea typeface="+mn-ea"/>
              <a:cs typeface="Arial"/>
            </a:endParaRPr>
          </a:p>
        </p:txBody>
      </p:sp>
      <p:sp>
        <p:nvSpPr>
          <p:cNvPr id="136195" name="Rectangle 3"/>
          <p:cNvSpPr>
            <a:spLocks noGrp="1" noChangeArrowheads="1"/>
          </p:cNvSpPr>
          <p:nvPr>
            <p:ph type="body" idx="1"/>
          </p:nvPr>
        </p:nvSpPr>
        <p:spPr>
          <a:xfrm>
            <a:off x="611188" y="1128713"/>
            <a:ext cx="8532812" cy="3556000"/>
          </a:xfrm>
        </p:spPr>
        <p:txBody>
          <a:bodyPr/>
          <a:lstStyle/>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مجدو، إسرائيل</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1250 ق.م</a:t>
            </a:r>
            <a:endParaRPr lang="en-US" sz="3600" b="1" dirty="0">
              <a:effectLst>
                <a:outerShdw blurRad="38100" dist="38100" dir="2700000" algn="tl">
                  <a:srgbClr val="000000">
                    <a:alpha val="43137"/>
                  </a:srgbClr>
                </a:outerShdw>
              </a:effectLst>
              <a:ea typeface="+mn-ea"/>
              <a:cs typeface="+mn-cs"/>
            </a:endParaRPr>
          </a:p>
          <a:p>
            <a:pPr algn="r" rtl="1" eaLnBrk="1" hangingPunct="1">
              <a:buFont typeface="Wingdings" pitchFamily="-111" charset="2"/>
              <a:buBlip>
                <a:blip r:embed="rId3"/>
              </a:buBlip>
              <a:defRPr/>
            </a:pPr>
            <a:r>
              <a:rPr lang="ar-JO" sz="3600" b="1" dirty="0">
                <a:effectLst>
                  <a:outerShdw blurRad="38100" dist="38100" dir="2700000" algn="tl">
                    <a:srgbClr val="000000">
                      <a:alpha val="43137"/>
                    </a:srgbClr>
                  </a:outerShdw>
                </a:effectLst>
                <a:ea typeface="+mn-ea"/>
                <a:cs typeface="+mn-cs"/>
              </a:rPr>
              <a:t>يظهر السيطرة المصرية على مجدو بالإضافة إلى ترف البلاط الملكي الكنعاني على غرار سليمان (1 مل 6: 23-28، خر 25: 17-22)</a:t>
            </a:r>
            <a:endParaRPr lang="en-US" sz="3600" b="1" dirty="0">
              <a:effectLst>
                <a:outerShdw blurRad="38100" dist="38100" dir="2700000" algn="tl">
                  <a:srgbClr val="000000">
                    <a:alpha val="43137"/>
                  </a:srgbClr>
                </a:outerShdw>
              </a:effectLst>
              <a:ea typeface="+mn-ea"/>
              <a:cs typeface="+mn-cs"/>
            </a:endParaRPr>
          </a:p>
        </p:txBody>
      </p:sp>
      <p:pic>
        <p:nvPicPr>
          <p:cNvPr id="6" name="Picture 5">
            <a:extLst>
              <a:ext uri="{FF2B5EF4-FFF2-40B4-BE49-F238E27FC236}">
                <a16:creationId xmlns:a16="http://schemas.microsoft.com/office/drawing/2014/main" id="{5B637711-AE98-9346-825C-6F2815729A0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t="3421"/>
          <a:stretch>
            <a:fillRect/>
          </a:stretch>
        </p:blipFill>
        <p:spPr bwMode="auto">
          <a:xfrm>
            <a:off x="-99625" y="4775721"/>
            <a:ext cx="9280137" cy="2325687"/>
          </a:xfrm>
          <a:prstGeom prst="rect">
            <a:avLst/>
          </a:prstGeom>
          <a:noFill/>
          <a:ln w="9525">
            <a:noFill/>
            <a:miter lim="800000"/>
            <a:headEnd/>
            <a:tailEnd/>
          </a:ln>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p:cTn id="7" dur="1000" fill="hold"/>
                                        <p:tgtEl>
                                          <p:spTgt spid="1361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61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61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61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36195">
                                            <p:txEl>
                                              <p:pRg st="1" end="1"/>
                                            </p:txEl>
                                          </p:spTgt>
                                        </p:tgtEl>
                                        <p:attrNameLst>
                                          <p:attrName>style.visibility</p:attrName>
                                        </p:attrNameLst>
                                      </p:cBhvr>
                                      <p:to>
                                        <p:strVal val="visible"/>
                                      </p:to>
                                    </p:set>
                                    <p:anim calcmode="lin" valueType="num">
                                      <p:cBhvr>
                                        <p:cTn id="15" dur="1000" fill="hold"/>
                                        <p:tgtEl>
                                          <p:spTgt spid="1361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61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61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361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136195">
                                            <p:txEl>
                                              <p:pRg st="2" end="2"/>
                                            </p:txEl>
                                          </p:spTgt>
                                        </p:tgtEl>
                                        <p:attrNameLst>
                                          <p:attrName>style.visibility</p:attrName>
                                        </p:attrNameLst>
                                      </p:cBhvr>
                                      <p:to>
                                        <p:strVal val="visible"/>
                                      </p:to>
                                    </p:set>
                                    <p:anim calcmode="lin" valueType="num">
                                      <p:cBhvr>
                                        <p:cTn id="23" dur="1000" fill="hold"/>
                                        <p:tgtEl>
                                          <p:spTgt spid="1361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5/12</a:t>
            </a:r>
          </a:p>
        </p:txBody>
      </p:sp>
      <p:pic>
        <p:nvPicPr>
          <p:cNvPr id="68610"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2554545"/>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dirty="0"/>
              <a:t>أنا أغني من الفرح </a:t>
            </a:r>
          </a:p>
          <a:p>
            <a:r>
              <a:rPr lang="ar-JO" dirty="0"/>
              <a:t>في عمل يديك </a:t>
            </a:r>
          </a:p>
          <a:p>
            <a:r>
              <a:rPr lang="ar-JO" dirty="0"/>
              <a:t>سأحبك إلى الأبد </a:t>
            </a:r>
          </a:p>
          <a:p>
            <a:r>
              <a:rPr lang="ar-JO" dirty="0"/>
              <a:t>سوف أقف إلى الأبد</a:t>
            </a:r>
            <a:endParaRPr lang="en-US" dirty="0"/>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0"/>
            <a:ext cx="400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a:xfrm>
            <a:off x="0" y="0"/>
            <a:ext cx="5943600" cy="838200"/>
          </a:xfrm>
          <a:solidFill>
            <a:schemeClr val="bg2"/>
          </a:solidFill>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5. قلادة آلهة الخصوبة</a:t>
            </a:r>
            <a:endParaRPr lang="en-US" sz="4000" dirty="0">
              <a:ea typeface="+mj-ea"/>
              <a:cs typeface="+mj-cs"/>
            </a:endParaRPr>
          </a:p>
        </p:txBody>
      </p:sp>
      <p:sp>
        <p:nvSpPr>
          <p:cNvPr id="164867" name="Text Box 4"/>
          <p:cNvSpPr txBox="1">
            <a:spLocks noChangeArrowheads="1"/>
          </p:cNvSpPr>
          <p:nvPr/>
        </p:nvSpPr>
        <p:spPr bwMode="auto">
          <a:xfrm>
            <a:off x="8388350" y="14288"/>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chemeClr val="bg1"/>
                </a:solidFill>
                <a:latin typeface="Arial" charset="0"/>
                <a:cs typeface="Arial" charset="0"/>
              </a:rPr>
              <a:t>222</a:t>
            </a:r>
            <a:endParaRPr lang="en-US" b="1" dirty="0">
              <a:solidFill>
                <a:schemeClr val="bg1"/>
              </a:solidFill>
              <a:latin typeface="Arial" charset="0"/>
              <a:cs typeface="Arial" charset="0"/>
            </a:endParaRPr>
          </a:p>
        </p:txBody>
      </p:sp>
      <p:sp>
        <p:nvSpPr>
          <p:cNvPr id="3" name="TextBox 2"/>
          <p:cNvSpPr txBox="1"/>
          <p:nvPr/>
        </p:nvSpPr>
        <p:spPr>
          <a:xfrm>
            <a:off x="611188" y="1125538"/>
            <a:ext cx="4537075" cy="3970318"/>
          </a:xfrm>
          <a:prstGeom prst="rect">
            <a:avLst/>
          </a:prstGeom>
          <a:noFill/>
        </p:spPr>
        <p:txBody>
          <a:bodyPr>
            <a:spAutoFit/>
          </a:bodyPr>
          <a:lstStyle/>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a:cs typeface="Arial"/>
              </a:rPr>
              <a:t>راس شمرا، سوريا (أوغاريت القديمة)</a:t>
            </a:r>
            <a:endParaRPr lang="en-US" sz="2800" b="1" dirty="0">
              <a:effectLst>
                <a:outerShdw blurRad="247650" dist="101600" dir="2700000" algn="tl" rotWithShape="0">
                  <a:srgbClr val="000000">
                    <a:alpha val="90000"/>
                  </a:srgbClr>
                </a:outerShdw>
              </a:effectLst>
              <a:latin typeface="Arial"/>
              <a:cs typeface="Arial"/>
            </a:endParaRPr>
          </a:p>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a:cs typeface="Arial"/>
              </a:rPr>
              <a:t>1300 ق.م</a:t>
            </a:r>
          </a:p>
          <a:p>
            <a:pPr marL="354013" indent="-354013" algn="r" rtl="1">
              <a:buFont typeface="Wingdings" pitchFamily="-111" charset="2"/>
              <a:buBlip>
                <a:blip r:embed="rId4"/>
              </a:buBlip>
              <a:defRPr/>
            </a:pPr>
            <a:r>
              <a:rPr lang="ar-JO" sz="2800" b="1" dirty="0">
                <a:effectLst>
                  <a:outerShdw blurRad="247650" dist="101600" dir="2700000" algn="tl" rotWithShape="0">
                    <a:srgbClr val="000000">
                      <a:alpha val="90000"/>
                    </a:srgbClr>
                  </a:outerShdw>
                </a:effectLst>
                <a:latin typeface="Arial"/>
                <a:cs typeface="Arial"/>
              </a:rPr>
              <a:t>يظهر الإكتشاف الأوغاريتي في عام 1928 ارتباطاً وثيقاً بالثقافات السامية الشمالية الغربية حيث أن عشتار آلهة القداسة التي تدعى ملكة السماء كانت تُعبد في إسرائيل (إر 18: 7، 44: 17-19)</a:t>
            </a:r>
            <a:endParaRPr lang="en-US" sz="2800" b="1" dirty="0">
              <a:effectLst>
                <a:outerShdw blurRad="247650" dist="101600" dir="2700000" algn="tl" rotWithShape="0">
                  <a:srgbClr val="000000">
                    <a:alpha val="90000"/>
                  </a:srgbClr>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1026"/>
          <p:cNvSpPr>
            <a:spLocks noGrp="1" noChangeArrowheads="1"/>
          </p:cNvSpPr>
          <p:nvPr>
            <p:ph type="title"/>
          </p:nvPr>
        </p:nvSpPr>
        <p:spPr>
          <a:xfrm>
            <a:off x="5791200" y="609600"/>
            <a:ext cx="3276600" cy="1143000"/>
          </a:xfrm>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6. بركة جبعون</a:t>
            </a:r>
            <a:endParaRPr lang="en-US" sz="4000" dirty="0">
              <a:ea typeface="+mj-ea"/>
              <a:cs typeface="+mj-cs"/>
            </a:endParaRPr>
          </a:p>
        </p:txBody>
      </p:sp>
      <p:sp>
        <p:nvSpPr>
          <p:cNvPr id="138243" name="Rectangle 1027"/>
          <p:cNvSpPr>
            <a:spLocks noGrp="1" noChangeArrowheads="1"/>
          </p:cNvSpPr>
          <p:nvPr>
            <p:ph type="body" idx="1"/>
          </p:nvPr>
        </p:nvSpPr>
        <p:spPr>
          <a:xfrm>
            <a:off x="5791200" y="1981200"/>
            <a:ext cx="3352800" cy="3108543"/>
          </a:xfrm>
        </p:spPr>
        <p:txBody>
          <a:bodyPr rtlCol="0">
            <a:spAutoFit/>
          </a:bodyPr>
          <a:lstStyle/>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10 كم شمال أورشليم</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1050 ق.م</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البركة مذكورة في      2 صم 2: 13،          إر 41: 12</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3"/>
              </a:buBlip>
              <a:defRPr/>
            </a:pPr>
            <a:r>
              <a:rPr lang="ar-JO" sz="2800" b="1" kern="1200" dirty="0">
                <a:effectLst>
                  <a:outerShdw blurRad="247650" dist="101600" dir="2700000" algn="tl" rotWithShape="0">
                    <a:srgbClr val="000000">
                      <a:alpha val="90000"/>
                    </a:srgbClr>
                  </a:outerShdw>
                </a:effectLst>
                <a:latin typeface="Arial"/>
                <a:ea typeface="ＭＳ Ｐゴシック" charset="0"/>
                <a:cs typeface="Arial"/>
              </a:rPr>
              <a:t>تظهر الهندسة الجبعونية المتطورة</a:t>
            </a:r>
            <a:endParaRPr lang="en-US" sz="2800"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38244" name="Text Box 1028"/>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223</a:t>
            </a:r>
            <a:endParaRPr lang="en-US" b="1" dirty="0">
              <a:latin typeface="Arial"/>
              <a:ea typeface="+mn-ea"/>
              <a:cs typeface="Arial"/>
            </a:endParaRPr>
          </a:p>
        </p:txBody>
      </p:sp>
      <p:pic>
        <p:nvPicPr>
          <p:cNvPr id="138245" name="Picture 1029"/>
          <p:cNvPicPr>
            <a:picLocks noChangeAspect="1" noChangeArrowheads="1"/>
          </p:cNvPicPr>
          <p:nvPr/>
        </p:nvPicPr>
        <p:blipFill>
          <a:blip r:embed="rId4"/>
          <a:srcRect l="36671" t="35074" b="11888"/>
          <a:stretch>
            <a:fillRect/>
          </a:stretch>
        </p:blipFill>
        <p:spPr bwMode="auto">
          <a:xfrm>
            <a:off x="0" y="0"/>
            <a:ext cx="5786438" cy="6858000"/>
          </a:xfrm>
          <a:prstGeom prst="rect">
            <a:avLst/>
          </a:prstGeom>
          <a:noFill/>
          <a:ln w="9525">
            <a:noFill/>
            <a:miter lim="800000"/>
            <a:headEnd/>
            <a:tailEnd/>
          </a:ln>
          <a:effectLst>
            <a:outerShdw blurRad="63500" dist="38099" dir="2700000" algn="ctr" rotWithShape="0">
              <a:schemeClr val="bg2">
                <a:alpha val="74998"/>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p:cTn id="7" dur="1000" fill="hold"/>
                                        <p:tgtEl>
                                          <p:spTgt spid="1382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382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3824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3824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138243">
                                            <p:txEl>
                                              <p:pRg st="1" end="1"/>
                                            </p:txEl>
                                          </p:spTgt>
                                        </p:tgtEl>
                                        <p:attrNameLst>
                                          <p:attrName>style.visibility</p:attrName>
                                        </p:attrNameLst>
                                      </p:cBhvr>
                                      <p:to>
                                        <p:strVal val="visible"/>
                                      </p:to>
                                    </p:set>
                                    <p:anim calcmode="lin" valueType="num">
                                      <p:cBhvr>
                                        <p:cTn id="15" dur="1000" fill="hold"/>
                                        <p:tgtEl>
                                          <p:spTgt spid="1382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382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3824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13824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138243">
                                            <p:txEl>
                                              <p:pRg st="2" end="2"/>
                                            </p:txEl>
                                          </p:spTgt>
                                        </p:tgtEl>
                                        <p:attrNameLst>
                                          <p:attrName>style.visibility</p:attrName>
                                        </p:attrNameLst>
                                      </p:cBhvr>
                                      <p:to>
                                        <p:strVal val="visible"/>
                                      </p:to>
                                    </p:set>
                                    <p:anim calcmode="lin" valueType="num">
                                      <p:cBhvr>
                                        <p:cTn id="23" dur="1000" fill="hold"/>
                                        <p:tgtEl>
                                          <p:spTgt spid="1382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382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38243">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13824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138243">
                                            <p:txEl>
                                              <p:pRg st="3" end="3"/>
                                            </p:txEl>
                                          </p:spTgt>
                                        </p:tgtEl>
                                        <p:attrNameLst>
                                          <p:attrName>style.visibility</p:attrName>
                                        </p:attrNameLst>
                                      </p:cBhvr>
                                      <p:to>
                                        <p:strVal val="visible"/>
                                      </p:to>
                                    </p:set>
                                    <p:anim calcmode="lin" valueType="num">
                                      <p:cBhvr>
                                        <p:cTn id="31" dur="1000" fill="hold"/>
                                        <p:tgtEl>
                                          <p:spTgt spid="13824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3824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38243">
                                            <p:txEl>
                                              <p:pRg st="3" end="3"/>
                                            </p:txEl>
                                          </p:spTgt>
                                        </p:tgtEl>
                                        <p:attrNameLst>
                                          <p:attrName>style.rotation</p:attrName>
                                        </p:attrNameLst>
                                      </p:cBhvr>
                                      <p:tavLst>
                                        <p:tav tm="0">
                                          <p:val>
                                            <p:fltVal val="90"/>
                                          </p:val>
                                        </p:tav>
                                        <p:tav tm="100000">
                                          <p:val>
                                            <p:fltVal val="0"/>
                                          </p:val>
                                        </p:tav>
                                      </p:tavLst>
                                    </p:anim>
                                    <p:animEffect transition="in" filter="fade">
                                      <p:cBhvr>
                                        <p:cTn id="34" dur="1000"/>
                                        <p:tgtEl>
                                          <p:spTgt spid="13824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70" name="Rectangle 6"/>
          <p:cNvSpPr>
            <a:spLocks noChangeArrowheads="1"/>
          </p:cNvSpPr>
          <p:nvPr/>
        </p:nvSpPr>
        <p:spPr bwMode="auto">
          <a:xfrm>
            <a:off x="7772400" y="0"/>
            <a:ext cx="1371600" cy="6858000"/>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wrap="none" anchor="ctr"/>
          <a:lstStyle/>
          <a:p>
            <a:pPr>
              <a:defRPr/>
            </a:pPr>
            <a:endParaRPr lang="en-US">
              <a:latin typeface="Times New Roman" pitchFamily="-111" charset="0"/>
              <a:ea typeface="+mn-ea"/>
              <a:cs typeface="+mn-cs"/>
            </a:endParaRPr>
          </a:p>
        </p:txBody>
      </p:sp>
      <p:sp>
        <p:nvSpPr>
          <p:cNvPr id="139268" name="Text Box 4"/>
          <p:cNvSpPr txBox="1">
            <a:spLocks noChangeArrowheads="1"/>
          </p:cNvSpPr>
          <p:nvPr/>
        </p:nvSpPr>
        <p:spPr bwMode="auto">
          <a:xfrm>
            <a:off x="8388350" y="87313"/>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224</a:t>
            </a:r>
            <a:endParaRPr lang="en-US" b="1" dirty="0">
              <a:latin typeface="Arial"/>
              <a:ea typeface="+mn-ea"/>
              <a:cs typeface="Arial"/>
            </a:endParaRPr>
          </a:p>
        </p:txBody>
      </p:sp>
      <p:pic>
        <p:nvPicPr>
          <p:cNvPr id="139269" name="Picture 5"/>
          <p:cNvPicPr>
            <a:picLocks noChangeAspect="1" noChangeArrowheads="1"/>
          </p:cNvPicPr>
          <p:nvPr/>
        </p:nvPicPr>
        <p:blipFill>
          <a:blip r:embed="rId3"/>
          <a:srcRect/>
          <a:stretch>
            <a:fillRect/>
          </a:stretch>
        </p:blipFill>
        <p:spPr bwMode="auto">
          <a:xfrm>
            <a:off x="0" y="-26988"/>
            <a:ext cx="7969250" cy="6956426"/>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39266" name="Rectangle 2"/>
          <p:cNvSpPr>
            <a:spLocks noGrp="1" noChangeArrowheads="1"/>
          </p:cNvSpPr>
          <p:nvPr>
            <p:ph type="title"/>
          </p:nvPr>
        </p:nvSpPr>
        <p:spPr>
          <a:xfrm>
            <a:off x="0" y="1371600"/>
            <a:ext cx="4953000" cy="1143000"/>
          </a:xfrm>
          <a:effectLst>
            <a:outerShdw blurRad="63500" dist="38099" dir="2700000" algn="ctr" rotWithShape="0">
              <a:schemeClr val="bg2">
                <a:alpha val="74998"/>
              </a:schemeClr>
            </a:outerShdw>
          </a:effectLst>
        </p:spPr>
        <p:txBody>
          <a:bodyPr/>
          <a:lstStyle/>
          <a:p>
            <a:pPr algn="r" eaLnBrk="1" hangingPunct="1">
              <a:defRPr/>
            </a:pPr>
            <a:r>
              <a:rPr lang="ar-JO" dirty="0">
                <a:ea typeface="+mj-ea"/>
                <a:cs typeface="+mj-cs"/>
              </a:rPr>
              <a:t>7. مذبح بئر السبع</a:t>
            </a:r>
            <a:endParaRPr lang="en-US" dirty="0">
              <a:ea typeface="+mj-ea"/>
              <a:cs typeface="+mj-cs"/>
            </a:endParaRPr>
          </a:p>
        </p:txBody>
      </p:sp>
      <p:sp>
        <p:nvSpPr>
          <p:cNvPr id="139267" name="Rectangle 3"/>
          <p:cNvSpPr>
            <a:spLocks noGrp="1" noChangeArrowheads="1"/>
          </p:cNvSpPr>
          <p:nvPr>
            <p:ph type="body" idx="1"/>
          </p:nvPr>
        </p:nvSpPr>
        <p:spPr>
          <a:xfrm>
            <a:off x="0" y="2743200"/>
            <a:ext cx="7235825" cy="4114800"/>
          </a:xfrm>
        </p:spPr>
        <p:txBody>
          <a:bodyPr/>
          <a:lstStyle/>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قرب بئر السبع في إسرائيل القديمة أقصى الجنوب</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750 ق.م</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مذبح ضخم (63*63 بوصة) مع قرون (راجع خر 29: 12، 1 مل 1: 51، 2: 28)</a:t>
            </a:r>
            <a:endParaRPr lang="en-US" sz="3600" b="1" dirty="0">
              <a:effectLst>
                <a:outerShdw blurRad="38100" dist="38100" dir="2700000" algn="tl">
                  <a:srgbClr val="000000">
                    <a:alpha val="43137"/>
                  </a:srgbClr>
                </a:outerShdw>
              </a:effectLst>
              <a:ea typeface="+mn-ea"/>
              <a:cs typeface="+mn-cs"/>
            </a:endParaRPr>
          </a:p>
          <a:p>
            <a:pPr algn="r" rtl="1" eaLnBrk="1" hangingPunct="1">
              <a:lnSpc>
                <a:spcPct val="90000"/>
              </a:lnSpc>
              <a:buFont typeface="Wingdings" pitchFamily="-111" charset="2"/>
              <a:buBlip>
                <a:blip r:embed="rId4"/>
              </a:buBlip>
              <a:defRPr/>
            </a:pPr>
            <a:r>
              <a:rPr lang="ar-JO" sz="3600" b="1" dirty="0">
                <a:effectLst>
                  <a:outerShdw blurRad="38100" dist="38100" dir="2700000" algn="tl">
                    <a:srgbClr val="000000">
                      <a:alpha val="43137"/>
                    </a:srgbClr>
                  </a:outerShdw>
                </a:effectLst>
                <a:ea typeface="+mn-ea"/>
                <a:cs typeface="+mn-cs"/>
              </a:rPr>
              <a:t>مذبح وثني من الحجارة المنحوتة ممنوع بحسب خر 20: 25</a:t>
            </a:r>
            <a:endParaRPr lang="en-US" sz="3600" b="1" dirty="0">
              <a:effectLst>
                <a:outerShdw blurRad="38100" dist="38100" dir="2700000" algn="tl">
                  <a:srgbClr val="000000">
                    <a:alpha val="43137"/>
                  </a:srgbClr>
                </a:outerShdw>
              </a:effectLst>
              <a:ea typeface="+mn-ea"/>
              <a:cs typeface="+mn-cs"/>
            </a:endParaRPr>
          </a:p>
        </p:txBody>
      </p:sp>
      <p:sp>
        <p:nvSpPr>
          <p:cNvPr id="168967" name="Rectangle 7"/>
          <p:cNvSpPr>
            <a:spLocks noChangeArrowheads="1"/>
          </p:cNvSpPr>
          <p:nvPr/>
        </p:nvSpPr>
        <p:spPr bwMode="auto">
          <a:xfrm>
            <a:off x="6477000" y="-152400"/>
            <a:ext cx="152400" cy="9906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9267">
                                            <p:txEl>
                                              <p:pRg st="1" end="1"/>
                                            </p:txEl>
                                          </p:spTgt>
                                        </p:tgtEl>
                                        <p:attrNameLst>
                                          <p:attrName>style.visibility</p:attrName>
                                        </p:attrNameLst>
                                      </p:cBhvr>
                                      <p:to>
                                        <p:strVal val="visible"/>
                                      </p:to>
                                    </p:set>
                                    <p:animEffect transition="in" filter="blinds(horizontal)">
                                      <p:cBhvr>
                                        <p:cTn id="12" dur="500"/>
                                        <p:tgtEl>
                                          <p:spTgt spid="1392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9267">
                                            <p:txEl>
                                              <p:pRg st="2" end="2"/>
                                            </p:txEl>
                                          </p:spTgt>
                                        </p:tgtEl>
                                        <p:attrNameLst>
                                          <p:attrName>style.visibility</p:attrName>
                                        </p:attrNameLst>
                                      </p:cBhvr>
                                      <p:to>
                                        <p:strVal val="visible"/>
                                      </p:to>
                                    </p:set>
                                    <p:animEffect transition="in" filter="blinds(horizontal)">
                                      <p:cBhvr>
                                        <p:cTn id="17" dur="500"/>
                                        <p:tgtEl>
                                          <p:spTgt spid="1392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9267">
                                            <p:txEl>
                                              <p:pRg st="3" end="3"/>
                                            </p:txEl>
                                          </p:spTgt>
                                        </p:tgtEl>
                                        <p:attrNameLst>
                                          <p:attrName>style.visibility</p:attrName>
                                        </p:attrNameLst>
                                      </p:cBhvr>
                                      <p:to>
                                        <p:strVal val="visible"/>
                                      </p:to>
                                    </p:set>
                                    <p:animEffect transition="in" filter="blinds(horizontal)">
                                      <p:cBhvr>
                                        <p:cTn id="22" dur="500"/>
                                        <p:tgtEl>
                                          <p:spTgt spid="1392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2" name="Text Box 4"/>
          <p:cNvSpPr txBox="1">
            <a:spLocks noChangeArrowheads="1"/>
          </p:cNvSpPr>
          <p:nvPr/>
        </p:nvSpPr>
        <p:spPr bwMode="auto">
          <a:xfrm>
            <a:off x="8388350" y="92075"/>
            <a:ext cx="704039"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ar-JO" b="1" dirty="0">
                <a:latin typeface="Arial"/>
                <a:ea typeface="+mn-ea"/>
                <a:cs typeface="Arial"/>
              </a:rPr>
              <a:t>225</a:t>
            </a:r>
            <a:endParaRPr lang="en-US" b="1" dirty="0">
              <a:latin typeface="Arial"/>
              <a:ea typeface="+mn-ea"/>
              <a:cs typeface="Arial"/>
            </a:endParaRPr>
          </a:p>
        </p:txBody>
      </p:sp>
      <p:pic>
        <p:nvPicPr>
          <p:cNvPr id="140293" name="Picture 5"/>
          <p:cNvPicPr>
            <a:picLocks noChangeAspect="1" noChangeArrowheads="1"/>
          </p:cNvPicPr>
          <p:nvPr/>
        </p:nvPicPr>
        <p:blipFill>
          <a:blip r:embed="rId3"/>
          <a:srcRect/>
          <a:stretch>
            <a:fillRect/>
          </a:stretch>
        </p:blipFill>
        <p:spPr bwMode="auto">
          <a:xfrm>
            <a:off x="0" y="0"/>
            <a:ext cx="413702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0290" name="Rectangle 2"/>
          <p:cNvSpPr>
            <a:spLocks noGrp="1" noChangeArrowheads="1"/>
          </p:cNvSpPr>
          <p:nvPr>
            <p:ph type="title"/>
          </p:nvPr>
        </p:nvSpPr>
        <p:spPr>
          <a:xfrm>
            <a:off x="4214810" y="609600"/>
            <a:ext cx="4929190" cy="1143000"/>
          </a:xfrm>
          <a:effectLst>
            <a:outerShdw blurRad="63500" dist="38099" dir="2700000" algn="ctr" rotWithShape="0">
              <a:schemeClr val="bg2">
                <a:alpha val="74998"/>
              </a:schemeClr>
            </a:outerShdw>
          </a:effectLst>
        </p:spPr>
        <p:txBody>
          <a:bodyPr/>
          <a:lstStyle/>
          <a:p>
            <a:pPr eaLnBrk="1" hangingPunct="1">
              <a:defRPr/>
            </a:pPr>
            <a:r>
              <a:rPr lang="ar-JO" sz="4000" dirty="0">
                <a:ea typeface="+mj-ea"/>
                <a:cs typeface="+mj-cs"/>
              </a:rPr>
              <a:t>8. تعويذة المخطوطة الفضية</a:t>
            </a:r>
            <a:endParaRPr lang="en-US" sz="4000" dirty="0">
              <a:ea typeface="+mj-ea"/>
              <a:cs typeface="+mj-cs"/>
            </a:endParaRPr>
          </a:p>
        </p:txBody>
      </p:sp>
      <p:sp>
        <p:nvSpPr>
          <p:cNvPr id="140291" name="Rectangle 3"/>
          <p:cNvSpPr>
            <a:spLocks noGrp="1" noChangeArrowheads="1"/>
          </p:cNvSpPr>
          <p:nvPr>
            <p:ph type="body" idx="1"/>
          </p:nvPr>
        </p:nvSpPr>
        <p:spPr>
          <a:xfrm>
            <a:off x="4724400" y="1981200"/>
            <a:ext cx="4095750" cy="1569660"/>
          </a:xfrm>
        </p:spPr>
        <p:txBody>
          <a:bodyPr rtlCol="0">
            <a:spAutoFit/>
          </a:bodyPr>
          <a:lstStyle/>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كتف هنوم قرب أورشليم</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650-400 ق.م</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نقش أقدم لنص كتابي</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40295" name="Rectangle 7"/>
          <p:cNvSpPr>
            <a:spLocks noChangeArrowheads="1"/>
          </p:cNvSpPr>
          <p:nvPr/>
        </p:nvSpPr>
        <p:spPr bwMode="auto">
          <a:xfrm>
            <a:off x="0" y="0"/>
            <a:ext cx="4191000" cy="6858000"/>
          </a:xfrm>
          <a:prstGeom prst="rect">
            <a:avLst/>
          </a:prstGeom>
          <a:gradFill rotWithShape="0">
            <a:gsLst>
              <a:gs pos="0">
                <a:schemeClr val="bg2">
                  <a:alpha val="50000"/>
                </a:schemeClr>
              </a:gs>
              <a:gs pos="100000">
                <a:schemeClr val="bg2">
                  <a:gamma/>
                  <a:shade val="93725"/>
                  <a:invGamma/>
                  <a:alpha val="50000"/>
                </a:schemeClr>
              </a:gs>
            </a:gsLst>
            <a:lin ang="5400000" scaled="1"/>
          </a:gradFill>
          <a:ln w="9525">
            <a:noFill/>
            <a:miter lim="800000"/>
            <a:headEnd/>
            <a:tailEnd/>
          </a:ln>
          <a:effectLst/>
        </p:spPr>
        <p:txBody>
          <a:bodyPr wrap="none" anchor="ctr"/>
          <a:lstStyle/>
          <a:p>
            <a:pPr>
              <a:defRPr/>
            </a:pPr>
            <a:endParaRPr lang="en-US">
              <a:latin typeface="Times New Roman" pitchFamily="-111" charset="0"/>
              <a:ea typeface="+mn-ea"/>
              <a:cs typeface="+mn-cs"/>
            </a:endParaRPr>
          </a:p>
        </p:txBody>
      </p:sp>
      <p:sp>
        <p:nvSpPr>
          <p:cNvPr id="140294" name="Text Box 6" descr="50%"/>
          <p:cNvSpPr txBox="1">
            <a:spLocks noChangeArrowheads="1"/>
          </p:cNvSpPr>
          <p:nvPr/>
        </p:nvSpPr>
        <p:spPr bwMode="auto">
          <a:xfrm rot="21575634">
            <a:off x="228600" y="1550464"/>
            <a:ext cx="3886200" cy="3785652"/>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marL="461963" indent="-461963"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و كلم الرب موسى قائلاً</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كلم هارون و بنيه قائلاً هكذا تباركون بني إسرائيل قائلين لهم</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يباركك الرب و يحرسك</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يضيء الرب بوجهه عليك و يرحمك</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يرفع الرب وجهه عليك و يمنحك سلاماً</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فيجعلون اسمي على بني إسرائيل و أنا اباركهم</a:t>
            </a:r>
          </a:p>
          <a:p>
            <a:pPr algn="r" eaLnBrk="1" hangingPunct="1">
              <a:defRPr/>
            </a:pPr>
            <a:r>
              <a:rPr lang="ar-JO" b="1" dirty="0">
                <a:solidFill>
                  <a:srgbClr val="FFFFFF"/>
                </a:solidFill>
                <a:effectLst>
                  <a:outerShdw blurRad="38100" dist="38100" dir="2700000" algn="tl">
                    <a:srgbClr val="000000"/>
                  </a:outerShdw>
                </a:effectLst>
                <a:latin typeface="Arial" charset="0"/>
                <a:cs typeface="Arial" charset="0"/>
              </a:rPr>
              <a:t>(عد 6: 22-27)</a:t>
            </a:r>
            <a:endParaRPr lang="en-US"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0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0295"/>
                                        </p:tgtEl>
                                        <p:attrNameLst>
                                          <p:attrName>style.visibility</p:attrName>
                                        </p:attrNameLst>
                                      </p:cBhvr>
                                      <p:to>
                                        <p:strVal val="visible"/>
                                      </p:to>
                                    </p:set>
                                    <p:animEffect transition="in" filter="fade">
                                      <p:cBhvr>
                                        <p:cTn id="11" dur="500"/>
                                        <p:tgtEl>
                                          <p:spTgt spid="140295"/>
                                        </p:tgtEl>
                                      </p:cBhvr>
                                    </p:animEffect>
                                  </p:childTnLst>
                                </p:cTn>
                              </p:par>
                            </p:childTnLst>
                          </p:cTn>
                        </p:par>
                        <p:par>
                          <p:cTn id="12" fill="hold" nodeType="afterGroup">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0294"/>
                                        </p:tgtEl>
                                        <p:attrNameLst>
                                          <p:attrName>style.visibility</p:attrName>
                                        </p:attrNameLst>
                                      </p:cBhvr>
                                      <p:to>
                                        <p:strVal val="visible"/>
                                      </p:to>
                                    </p:set>
                                    <p:animEffect transition="in" filter="fade">
                                      <p:cBhvr>
                                        <p:cTn id="15" dur="500"/>
                                        <p:tgtEl>
                                          <p:spTgt spid="140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1" grpId="0" autoUpdateAnimBg="0"/>
      <p:bldP spid="140295" grpId="0" animBg="1"/>
      <p:bldP spid="140294"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7" name="Picture 5"/>
          <p:cNvPicPr>
            <a:picLocks noChangeAspect="1" noChangeArrowheads="1"/>
          </p:cNvPicPr>
          <p:nvPr/>
        </p:nvPicPr>
        <p:blipFill>
          <a:blip r:embed="rId3">
            <a:lum bright="18000"/>
          </a:blip>
          <a:srcRect/>
          <a:stretch>
            <a:fillRect/>
          </a:stretch>
        </p:blipFill>
        <p:spPr bwMode="auto">
          <a:xfrm>
            <a:off x="4518025" y="0"/>
            <a:ext cx="4702175" cy="6858000"/>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1314" name="Rectangle 2"/>
          <p:cNvSpPr>
            <a:spLocks noGrp="1" noChangeArrowheads="1"/>
          </p:cNvSpPr>
          <p:nvPr>
            <p:ph type="title"/>
          </p:nvPr>
        </p:nvSpPr>
        <p:spPr>
          <a:xfrm>
            <a:off x="761999" y="304800"/>
            <a:ext cx="3737705" cy="1251992"/>
          </a:xfrm>
          <a:effectLst>
            <a:outerShdw blurRad="63500" dist="38099" dir="2700000" algn="ctr" rotWithShape="0">
              <a:schemeClr val="bg2">
                <a:alpha val="74998"/>
              </a:schemeClr>
            </a:outerShdw>
          </a:effectLst>
        </p:spPr>
        <p:txBody>
          <a:bodyPr anchor="t"/>
          <a:lstStyle/>
          <a:p>
            <a:pPr algn="ctr" eaLnBrk="1" hangingPunct="1">
              <a:defRPr/>
            </a:pPr>
            <a:r>
              <a:rPr lang="ar-JO" dirty="0">
                <a:ea typeface="+mj-ea"/>
                <a:cs typeface="+mj-cs"/>
              </a:rPr>
              <a:t>9. مسادة</a:t>
            </a:r>
            <a:endParaRPr lang="en-US" dirty="0">
              <a:ea typeface="+mj-ea"/>
              <a:cs typeface="+mj-cs"/>
            </a:endParaRPr>
          </a:p>
        </p:txBody>
      </p:sp>
      <p:sp>
        <p:nvSpPr>
          <p:cNvPr id="141315" name="Rectangle 3"/>
          <p:cNvSpPr>
            <a:spLocks noGrp="1" noChangeArrowheads="1"/>
          </p:cNvSpPr>
          <p:nvPr>
            <p:ph type="body" idx="1"/>
          </p:nvPr>
        </p:nvSpPr>
        <p:spPr>
          <a:xfrm>
            <a:off x="762000" y="1676400"/>
            <a:ext cx="3657600" cy="2554545"/>
          </a:xfrm>
        </p:spPr>
        <p:txBody>
          <a:bodyPr rtlCol="0">
            <a:spAutoFit/>
          </a:bodyPr>
          <a:lstStyle/>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الشاطئ الجنوبي الغربي للبحر الميت</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150 ق.م</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b="1" kern="1200" dirty="0">
                <a:effectLst>
                  <a:outerShdw blurRad="247650" dist="101600" dir="2700000" algn="tl" rotWithShape="0">
                    <a:srgbClr val="000000">
                      <a:alpha val="90000"/>
                    </a:srgbClr>
                  </a:outerShdw>
                </a:effectLst>
                <a:latin typeface="Arial"/>
                <a:ea typeface="ＭＳ Ｐゴシック" charset="0"/>
                <a:cs typeface="Arial"/>
              </a:rPr>
              <a:t>ربما تكون معقل داود (1 صم 22: 4-5)</a:t>
            </a:r>
            <a:endParaRPr lang="en-US"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41316" name="Text Box 4"/>
          <p:cNvSpPr txBox="1">
            <a:spLocks noChangeArrowheads="1"/>
          </p:cNvSpPr>
          <p:nvPr/>
        </p:nvSpPr>
        <p:spPr bwMode="auto">
          <a:xfrm>
            <a:off x="8502650" y="0"/>
            <a:ext cx="699230" cy="46166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b="1" dirty="0">
                <a:latin typeface="Arial" panose="020B0604020202020204" pitchFamily="34" charset="0"/>
                <a:ea typeface="+mn-ea"/>
                <a:cs typeface="Arial" panose="020B0604020202020204" pitchFamily="34" charset="0"/>
              </a:rPr>
              <a:t>226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fade">
                                      <p:cBhvr>
                                        <p:cTn id="7" dur="500"/>
                                        <p:tgtEl>
                                          <p:spTgt spid="141315">
                                            <p:txEl>
                                              <p:pRg st="0" end="0"/>
                                            </p:txEl>
                                          </p:spTgt>
                                        </p:tgtEl>
                                      </p:cBhvr>
                                    </p:animEffect>
                                    <p:anim calcmode="lin" valueType="num">
                                      <p:cBhvr>
                                        <p:cTn id="8" dur="500" fill="hold"/>
                                        <p:tgtEl>
                                          <p:spTgt spid="141315">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14131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iterate type="lt">
                                    <p:tmPct val="10000"/>
                                  </p:iterate>
                                  <p:childTnLst>
                                    <p:set>
                                      <p:cBhvr>
                                        <p:cTn id="13" dur="1" fill="hold">
                                          <p:stCondLst>
                                            <p:cond delay="0"/>
                                          </p:stCondLst>
                                        </p:cTn>
                                        <p:tgtEl>
                                          <p:spTgt spid="141315">
                                            <p:txEl>
                                              <p:pRg st="1" end="1"/>
                                            </p:txEl>
                                          </p:spTgt>
                                        </p:tgtEl>
                                        <p:attrNameLst>
                                          <p:attrName>style.visibility</p:attrName>
                                        </p:attrNameLst>
                                      </p:cBhvr>
                                      <p:to>
                                        <p:strVal val="visible"/>
                                      </p:to>
                                    </p:set>
                                    <p:animEffect transition="in" filter="fade">
                                      <p:cBhvr>
                                        <p:cTn id="14" dur="500"/>
                                        <p:tgtEl>
                                          <p:spTgt spid="141315">
                                            <p:txEl>
                                              <p:pRg st="1" end="1"/>
                                            </p:txEl>
                                          </p:spTgt>
                                        </p:tgtEl>
                                      </p:cBhvr>
                                    </p:animEffect>
                                    <p:anim calcmode="lin" valueType="num">
                                      <p:cBhvr>
                                        <p:cTn id="15" dur="500" fill="hold"/>
                                        <p:tgtEl>
                                          <p:spTgt spid="141315">
                                            <p:txEl>
                                              <p:pRg st="1" end="1"/>
                                            </p:txEl>
                                          </p:spTgt>
                                        </p:tgtEl>
                                        <p:attrNameLst>
                                          <p:attrName>ppt_w</p:attrName>
                                        </p:attrNameLst>
                                      </p:cBhvr>
                                      <p:tavLst>
                                        <p:tav tm="0" fmla="#ppt_w*sin(2.5*pi*$)">
                                          <p:val>
                                            <p:fltVal val="0"/>
                                          </p:val>
                                        </p:tav>
                                        <p:tav tm="100000">
                                          <p:val>
                                            <p:fltVal val="1"/>
                                          </p:val>
                                        </p:tav>
                                      </p:tavLst>
                                    </p:anim>
                                    <p:anim calcmode="lin" valueType="num">
                                      <p:cBhvr>
                                        <p:cTn id="16" dur="500" fill="hold"/>
                                        <p:tgtEl>
                                          <p:spTgt spid="14131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iterate type="lt">
                                    <p:tmPct val="10000"/>
                                  </p:iterate>
                                  <p:childTnLst>
                                    <p:set>
                                      <p:cBhvr>
                                        <p:cTn id="20" dur="1" fill="hold">
                                          <p:stCondLst>
                                            <p:cond delay="0"/>
                                          </p:stCondLst>
                                        </p:cTn>
                                        <p:tgtEl>
                                          <p:spTgt spid="141315">
                                            <p:txEl>
                                              <p:pRg st="2" end="2"/>
                                            </p:txEl>
                                          </p:spTgt>
                                        </p:tgtEl>
                                        <p:attrNameLst>
                                          <p:attrName>style.visibility</p:attrName>
                                        </p:attrNameLst>
                                      </p:cBhvr>
                                      <p:to>
                                        <p:strVal val="visible"/>
                                      </p:to>
                                    </p:set>
                                    <p:animEffect transition="in" filter="fade">
                                      <p:cBhvr>
                                        <p:cTn id="21" dur="500"/>
                                        <p:tgtEl>
                                          <p:spTgt spid="141315">
                                            <p:txEl>
                                              <p:pRg st="2" end="2"/>
                                            </p:txEl>
                                          </p:spTgt>
                                        </p:tgtEl>
                                      </p:cBhvr>
                                    </p:animEffect>
                                    <p:anim calcmode="lin" valueType="num">
                                      <p:cBhvr>
                                        <p:cTn id="22" dur="500" fill="hold"/>
                                        <p:tgtEl>
                                          <p:spTgt spid="141315">
                                            <p:txEl>
                                              <p:pRg st="2" end="2"/>
                                            </p:txEl>
                                          </p:spTgt>
                                        </p:tgtEl>
                                        <p:attrNameLst>
                                          <p:attrName>ppt_w</p:attrName>
                                        </p:attrNameLst>
                                      </p:cBhvr>
                                      <p:tavLst>
                                        <p:tav tm="0" fmla="#ppt_w*sin(2.5*pi*$)">
                                          <p:val>
                                            <p:fltVal val="0"/>
                                          </p:val>
                                        </p:tav>
                                        <p:tav tm="100000">
                                          <p:val>
                                            <p:fltVal val="1"/>
                                          </p:val>
                                        </p:tav>
                                      </p:tavLst>
                                    </p:anim>
                                    <p:anim calcmode="lin" valueType="num">
                                      <p:cBhvr>
                                        <p:cTn id="23" dur="500" fill="hold"/>
                                        <p:tgtEl>
                                          <p:spTgt spid="141315">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1" name="Picture 5"/>
          <p:cNvPicPr>
            <a:picLocks noChangeAspect="1" noChangeArrowheads="1"/>
          </p:cNvPicPr>
          <p:nvPr/>
        </p:nvPicPr>
        <p:blipFill>
          <a:blip r:embed="rId3"/>
          <a:srcRect/>
          <a:stretch>
            <a:fillRect/>
          </a:stretch>
        </p:blipFill>
        <p:spPr bwMode="auto">
          <a:xfrm>
            <a:off x="0" y="0"/>
            <a:ext cx="9144000" cy="7050088"/>
          </a:xfrm>
          <a:prstGeom prst="rect">
            <a:avLst/>
          </a:prstGeom>
          <a:noFill/>
          <a:ln w="9525">
            <a:noFill/>
            <a:miter lim="800000"/>
            <a:headEnd/>
            <a:tailEnd/>
          </a:ln>
          <a:effectLst>
            <a:outerShdw blurRad="63500" dist="38099" dir="2700000" algn="ctr" rotWithShape="0">
              <a:schemeClr val="bg2">
                <a:alpha val="74998"/>
              </a:schemeClr>
            </a:outerShdw>
          </a:effectLst>
        </p:spPr>
      </p:pic>
      <p:sp>
        <p:nvSpPr>
          <p:cNvPr id="142338" name="Rectangle 2"/>
          <p:cNvSpPr>
            <a:spLocks noGrp="1" noChangeArrowheads="1"/>
          </p:cNvSpPr>
          <p:nvPr>
            <p:ph type="title"/>
          </p:nvPr>
        </p:nvSpPr>
        <p:spPr>
          <a:xfrm>
            <a:off x="4038600" y="609600"/>
            <a:ext cx="3733800" cy="1143000"/>
          </a:xfrm>
          <a:effectLst>
            <a:outerShdw blurRad="63500" dist="38099" dir="2700000" algn="ctr" rotWithShape="0">
              <a:schemeClr val="bg2">
                <a:alpha val="74998"/>
              </a:schemeClr>
            </a:outerShdw>
          </a:effectLst>
        </p:spPr>
        <p:txBody>
          <a:bodyPr/>
          <a:lstStyle/>
          <a:p>
            <a:pPr algn="ctr" eaLnBrk="1" hangingPunct="1">
              <a:defRPr/>
            </a:pPr>
            <a:r>
              <a:rPr lang="ar-JO" sz="4000" dirty="0">
                <a:ea typeface="+mj-ea"/>
                <a:cs typeface="+mj-cs"/>
              </a:rPr>
              <a:t>10. خارطة الفسيفساء</a:t>
            </a:r>
            <a:endParaRPr lang="en-US" sz="4000" dirty="0">
              <a:ea typeface="+mj-ea"/>
              <a:cs typeface="+mj-cs"/>
            </a:endParaRPr>
          </a:p>
        </p:txBody>
      </p:sp>
      <p:sp>
        <p:nvSpPr>
          <p:cNvPr id="142339" name="Rectangle 3"/>
          <p:cNvSpPr>
            <a:spLocks noGrp="1" noChangeArrowheads="1"/>
          </p:cNvSpPr>
          <p:nvPr>
            <p:ph type="body" idx="1"/>
          </p:nvPr>
        </p:nvSpPr>
        <p:spPr>
          <a:xfrm>
            <a:off x="3924300" y="1981200"/>
            <a:ext cx="3557588" cy="2308324"/>
          </a:xfrm>
        </p:spPr>
        <p:txBody>
          <a:bodyPr rtlCol="0">
            <a:spAutoFit/>
          </a:bodyPr>
          <a:lstStyle/>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a:ea typeface="ＭＳ Ｐゴシック" charset="0"/>
                <a:cs typeface="Arial"/>
              </a:rPr>
              <a:t>مادبا، الأردن</a:t>
            </a:r>
            <a:endParaRPr lang="en-US" sz="36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a:ea typeface="ＭＳ Ｐゴシック" charset="0"/>
                <a:cs typeface="Arial"/>
              </a:rPr>
              <a:t>550م</a:t>
            </a:r>
            <a:endParaRPr lang="en-US" sz="3600" b="1" kern="1200" dirty="0">
              <a:effectLst>
                <a:outerShdw blurRad="247650" dist="101600" dir="2700000" algn="tl" rotWithShape="0">
                  <a:srgbClr val="000000">
                    <a:alpha val="90000"/>
                  </a:srgbClr>
                </a:outerShdw>
              </a:effectLst>
              <a:latin typeface="Arial"/>
              <a:ea typeface="ＭＳ Ｐゴシック" charset="0"/>
              <a:cs typeface="Arial"/>
            </a:endParaRPr>
          </a:p>
          <a:p>
            <a:pPr marL="354013" indent="-354013" algn="r" rtl="1" eaLnBrk="1" hangingPunct="1">
              <a:spcBef>
                <a:spcPct val="0"/>
              </a:spcBef>
              <a:buFont typeface="Wingdings" pitchFamily="-111" charset="2"/>
              <a:buBlip>
                <a:blip r:embed="rId4"/>
              </a:buBlip>
              <a:defRPr/>
            </a:pPr>
            <a:r>
              <a:rPr lang="ar-JO" sz="3600" b="1" kern="1200" dirty="0">
                <a:effectLst>
                  <a:outerShdw blurRad="247650" dist="101600" dir="2700000" algn="tl" rotWithShape="0">
                    <a:srgbClr val="000000">
                      <a:alpha val="90000"/>
                    </a:srgbClr>
                  </a:outerShdw>
                </a:effectLst>
                <a:latin typeface="Arial"/>
                <a:ea typeface="ＭＳ Ｐゴシック" charset="0"/>
                <a:cs typeface="Arial"/>
              </a:rPr>
              <a:t>أكبر و أقدم خارطة لأورشليم مع كاردو</a:t>
            </a:r>
            <a:endParaRPr lang="en-US" sz="3600" b="1" kern="1200" dirty="0">
              <a:effectLst>
                <a:outerShdw blurRad="247650" dist="101600" dir="2700000" algn="tl" rotWithShape="0">
                  <a:srgbClr val="000000">
                    <a:alpha val="90000"/>
                  </a:srgbClr>
                </a:outerShdw>
              </a:effectLst>
              <a:latin typeface="Arial"/>
              <a:ea typeface="ＭＳ Ｐゴシック" charset="0"/>
              <a:cs typeface="Arial"/>
            </a:endParaRPr>
          </a:p>
        </p:txBody>
      </p:sp>
      <p:sp>
        <p:nvSpPr>
          <p:cNvPr id="142340" name="Text Box 4"/>
          <p:cNvSpPr txBox="1">
            <a:spLocks noChangeArrowheads="1"/>
          </p:cNvSpPr>
          <p:nvPr/>
        </p:nvSpPr>
        <p:spPr bwMode="auto">
          <a:xfrm>
            <a:off x="8459788" y="19050"/>
            <a:ext cx="704039"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none">
            <a:spAutoFit/>
          </a:bodyPr>
          <a:lstStyle/>
          <a:p>
            <a:pPr>
              <a:defRPr/>
            </a:pPr>
            <a:r>
              <a:rPr lang="ar-JO" b="1" dirty="0">
                <a:solidFill>
                  <a:schemeClr val="bg2"/>
                </a:solidFill>
                <a:latin typeface="Arial"/>
                <a:ea typeface="+mn-ea"/>
                <a:cs typeface="Arial"/>
              </a:rPr>
              <a:t>227</a:t>
            </a:r>
            <a:endParaRPr lang="en-US" b="1" dirty="0">
              <a:solidFill>
                <a:schemeClr val="bg2"/>
              </a:solidFill>
              <a:latin typeface="Arial"/>
              <a:ea typeface="+mn-ea"/>
              <a:cs typeface="Arial"/>
            </a:endParaRPr>
          </a:p>
        </p:txBody>
      </p:sp>
      <p:pic>
        <p:nvPicPr>
          <p:cNvPr id="175109" name="Picture 6" descr="cardo"/>
          <p:cNvPicPr>
            <a:picLocks noChangeAspect="1" noChangeArrowheads="1"/>
          </p:cNvPicPr>
          <p:nvPr/>
        </p:nvPicPr>
        <p:blipFill>
          <a:blip r:embed="rId5">
            <a:extLst>
              <a:ext uri="{28A0092B-C50C-407E-A947-70E740481C1C}">
                <a14:useLocalDpi xmlns:a14="http://schemas.microsoft.com/office/drawing/2010/main" val="0"/>
              </a:ext>
            </a:extLst>
          </a:blip>
          <a:srcRect l="2380"/>
          <a:stretch>
            <a:fillRect/>
          </a:stretch>
        </p:blipFill>
        <p:spPr bwMode="auto">
          <a:xfrm>
            <a:off x="228600" y="0"/>
            <a:ext cx="3124200" cy="3543300"/>
          </a:xfrm>
          <a:prstGeom prst="rect">
            <a:avLst/>
          </a:prstGeom>
          <a:noFill/>
          <a:ln w="76200">
            <a:solidFill>
              <a:srgbClr val="E62B1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to="" calcmode="lin" valueType="num">
                                      <p:cBhvr>
                                        <p:cTn id="7" dur="1" fill="hold"/>
                                        <p:tgtEl>
                                          <p:spTgt spid="142339">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2339">
                                            <p:txEl>
                                              <p:pRg st="1" end="1"/>
                                            </p:txEl>
                                          </p:spTgt>
                                        </p:tgtEl>
                                        <p:attrNameLst>
                                          <p:attrName>style.visibility</p:attrName>
                                        </p:attrNameLst>
                                      </p:cBhvr>
                                      <p:to>
                                        <p:strVal val="visible"/>
                                      </p:to>
                                    </p:set>
                                    <p:anim to="" calcmode="lin" valueType="num">
                                      <p:cBhvr>
                                        <p:cTn id="12" dur="1" fill="hold"/>
                                        <p:tgtEl>
                                          <p:spTgt spid="142339">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42339">
                                            <p:txEl>
                                              <p:pRg st="2" end="2"/>
                                            </p:txEl>
                                          </p:spTgt>
                                        </p:tgtEl>
                                        <p:attrNameLst>
                                          <p:attrName>style.visibility</p:attrName>
                                        </p:attrNameLst>
                                      </p:cBhvr>
                                      <p:to>
                                        <p:strVal val="visible"/>
                                      </p:to>
                                    </p:set>
                                    <p:anim to="" calcmode="lin" valueType="num">
                                      <p:cBhvr>
                                        <p:cTn id="17" dur="1" fill="hold"/>
                                        <p:tgtEl>
                                          <p:spTgt spid="142339">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charset="0"/>
                <a:ea typeface="ＭＳ Ｐゴシック" charset="0"/>
              </a:rPr>
              <a:t>       نقد العهد القديم</a:t>
            </a:r>
            <a:r>
              <a:rPr lang="en-US" sz="2800" b="1" dirty="0">
                <a:solidFill>
                  <a:srgbClr val="FFFFFF"/>
                </a:solidFill>
                <a:latin typeface="Arial" charset="0"/>
                <a:ea typeface="ＭＳ Ｐゴシック" charset="0"/>
              </a:rPr>
              <a:t>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7712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2"/>
          <p:cNvSpPr>
            <a:spLocks noChangeArrowheads="1"/>
          </p:cNvSpPr>
          <p:nvPr/>
        </p:nvSpPr>
        <p:spPr bwMode="auto">
          <a:xfrm>
            <a:off x="-76200" y="-76200"/>
            <a:ext cx="9448800" cy="7086600"/>
          </a:xfrm>
          <a:prstGeom prst="rect">
            <a:avLst/>
          </a:prstGeom>
          <a:solidFill>
            <a:schemeClr val="bg2"/>
          </a:solidFill>
          <a:ln w="9525">
            <a:solidFill>
              <a:schemeClr val="tx1"/>
            </a:solidFill>
            <a:miter lim="800000"/>
            <a:headEnd/>
            <a:tailEnd/>
          </a:ln>
        </p:spPr>
        <p:txBody>
          <a:bodyPr wrap="none" anchor="ctr"/>
          <a:lstStyle/>
          <a:p>
            <a:endParaRPr lang="en-US"/>
          </a:p>
        </p:txBody>
      </p:sp>
      <p:sp>
        <p:nvSpPr>
          <p:cNvPr id="177154" name="Rectangle 3"/>
          <p:cNvSpPr>
            <a:spLocks noGrp="1" noChangeArrowheads="1"/>
          </p:cNvSpPr>
          <p:nvPr>
            <p:ph type="title" idx="4294967295"/>
          </p:nvPr>
        </p:nvSpPr>
        <p:spPr/>
        <p:txBody>
          <a:bodyPr/>
          <a:lstStyle/>
          <a:p>
            <a:pPr algn="ctr" eaLnBrk="1" hangingPunct="1"/>
            <a:r>
              <a:rPr lang="en-US">
                <a:solidFill>
                  <a:schemeClr val="bg2"/>
                </a:solidFill>
                <a:latin typeface="Arial Narrow" charset="0"/>
                <a:ea typeface="ＭＳ Ｐゴシック" charset="0"/>
                <a:cs typeface="ＭＳ Ｐゴシック" charset="0"/>
              </a:rPr>
              <a:t>Black</a:t>
            </a:r>
            <a:endParaRPr lang="en-US">
              <a:latin typeface="Arial Narrow" charset="0"/>
              <a:ea typeface="ＭＳ Ｐゴシック" charset="0"/>
              <a:cs typeface="ＭＳ Ｐゴシック" charset="0"/>
            </a:endParaRPr>
          </a:p>
        </p:txBody>
      </p:sp>
    </p:spTree>
  </p:cSld>
  <p:clrMapOvr>
    <a:masterClrMapping/>
  </p:clrMapOvr>
  <p:transition spd="med">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6/12</a:t>
            </a:r>
          </a:p>
        </p:txBody>
      </p:sp>
      <p:pic>
        <p:nvPicPr>
          <p:cNvPr id="70658" name="Picture 3"/>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0" y="0"/>
            <a:ext cx="9144000" cy="1323439"/>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defPPr>
              <a:defRPr lang="en-US"/>
            </a:defPPr>
            <a:lvl1pPr algn="ctr" eaLnBrk="0" hangingPunct="0">
              <a:defRPr sz="4000" b="1">
                <a:solidFill>
                  <a:srgbClr val="FFFFFF"/>
                </a:solidFill>
                <a:effectLst>
                  <a:outerShdw blurRad="38100" dist="38100" dir="2700000" algn="tl">
                    <a:schemeClr val="tx1"/>
                  </a:outerShdw>
                </a:effectLst>
                <a:latin typeface="Arial Bold"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r>
              <a:rPr lang="ar-JO" dirty="0"/>
              <a:t>لا يوجد شيء لأقارنه</a:t>
            </a:r>
          </a:p>
          <a:p>
            <a:r>
              <a:rPr lang="ar-JO" dirty="0"/>
              <a:t>مع الوعد الذي أمتلكه فيك</a:t>
            </a:r>
            <a:endParaRPr lang="en-US" dirty="0"/>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7/12</a:t>
            </a:r>
          </a:p>
        </p:txBody>
      </p:sp>
      <p:pic>
        <p:nvPicPr>
          <p:cNvPr id="72706"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ar-JO" sz="4000" b="1" dirty="0">
                <a:solidFill>
                  <a:srgbClr val="FFFFFF"/>
                </a:solidFill>
              </a:rPr>
              <a:t>يا يسوع مخلصي </a:t>
            </a:r>
          </a:p>
          <a:p>
            <a:pPr algn="ctr" eaLnBrk="0" hangingPunct="0">
              <a:defRPr/>
            </a:pPr>
            <a:r>
              <a:rPr lang="ar-JO" sz="4000" b="1" dirty="0">
                <a:solidFill>
                  <a:srgbClr val="FFFFFF"/>
                </a:solidFill>
              </a:rPr>
              <a:t>يا رب ليس مثلك </a:t>
            </a:r>
          </a:p>
          <a:p>
            <a:pPr algn="ctr" eaLnBrk="0" hangingPunct="0">
              <a:defRPr/>
            </a:pPr>
            <a:r>
              <a:rPr lang="ar-JO" sz="4000" b="1" dirty="0">
                <a:solidFill>
                  <a:srgbClr val="FFFFFF"/>
                </a:solidFill>
              </a:rPr>
              <a:t>كل أيامي أريد أن أثني </a:t>
            </a:r>
          </a:p>
          <a:p>
            <a:pPr algn="ctr" eaLnBrk="0" hangingPunct="0">
              <a:defRPr/>
            </a:pPr>
            <a:r>
              <a:rPr lang="ar-JO" sz="4000" b="1" dirty="0">
                <a:solidFill>
                  <a:srgbClr val="FFFFFF"/>
                </a:solidFill>
              </a:rPr>
              <a:t>على عجائب حبك العظيم</a:t>
            </a:r>
            <a:endParaRPr lang="en-US" sz="4000" b="1" dirty="0">
              <a:solidFill>
                <a:srgbClr val="FFFFFF"/>
              </a:solidFill>
              <a:latin typeface="Arial Bold"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title" idx="4294967295"/>
          </p:nvPr>
        </p:nvSpPr>
        <p:spPr/>
        <p:txBody>
          <a:bodyPr/>
          <a:lstStyle/>
          <a:p>
            <a:r>
              <a:rPr lang="en-US">
                <a:latin typeface="Times New Roman" charset="0"/>
                <a:ea typeface="ＭＳ Ｐゴシック" charset="0"/>
                <a:cs typeface="ＭＳ Ｐゴシック" charset="0"/>
              </a:rPr>
              <a:t>Shout to the Lord 8/12</a:t>
            </a:r>
          </a:p>
        </p:txBody>
      </p:sp>
      <p:pic>
        <p:nvPicPr>
          <p:cNvPr id="74754"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0" y="0"/>
            <a:ext cx="9144000" cy="25542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r>
              <a:rPr lang="ar-JO" sz="4000" b="1" dirty="0">
                <a:solidFill>
                  <a:srgbClr val="FFFFFF"/>
                </a:solidFill>
              </a:rPr>
              <a:t>راحتي و ملاذي </a:t>
            </a:r>
          </a:p>
          <a:p>
            <a:pPr algn="ctr" eaLnBrk="0" hangingPunct="0"/>
            <a:r>
              <a:rPr lang="ar-JO" sz="4000" b="1" dirty="0">
                <a:solidFill>
                  <a:srgbClr val="FFFFFF"/>
                </a:solidFill>
              </a:rPr>
              <a:t>برج الملجأ والقوة </a:t>
            </a:r>
          </a:p>
          <a:p>
            <a:pPr algn="ctr" eaLnBrk="0" hangingPunct="0"/>
            <a:r>
              <a:rPr lang="ar-JO" sz="4000" b="1" dirty="0">
                <a:solidFill>
                  <a:srgbClr val="FFFFFF"/>
                </a:solidFill>
              </a:rPr>
              <a:t>دع كل نَفَس و كل ما أنا عليه </a:t>
            </a:r>
          </a:p>
          <a:p>
            <a:pPr algn="ctr" eaLnBrk="0" hangingPunct="0"/>
            <a:r>
              <a:rPr lang="ar-JO" sz="4000" b="1" dirty="0">
                <a:solidFill>
                  <a:srgbClr val="FFFFFF"/>
                </a:solidFill>
              </a:rPr>
              <a:t>لا يكف عن عبادتك</a:t>
            </a:r>
            <a:endParaRPr lang="en-US" sz="4000" b="1" dirty="0">
              <a:solidFill>
                <a:srgbClr val="FFFFFF"/>
              </a:solidFill>
              <a:effectLst>
                <a:outerShdw blurRad="38100" dist="38100" dir="2700000" algn="tl">
                  <a:schemeClr val="tx1"/>
                </a:outerShdw>
              </a:effectLst>
              <a:latin typeface="Arial Bold" charset="0"/>
            </a:endParaRPr>
          </a:p>
        </p:txBody>
      </p:sp>
    </p:spTree>
  </p:cSld>
  <p:clrMapOvr>
    <a:masterClrMapping/>
  </p:clrMapOvr>
  <p:transition spd="med"/>
</p:sld>
</file>

<file path=ppt/theme/theme1.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zure">
  <a:themeElements>
    <a:clrScheme name="">
      <a:dk1>
        <a:srgbClr val="000000"/>
      </a:dk1>
      <a:lt1>
        <a:srgbClr val="CCFFCC"/>
      </a:lt1>
      <a:dk2>
        <a:srgbClr val="000000"/>
      </a:dk2>
      <a:lt2>
        <a:srgbClr val="DDDDDD"/>
      </a:lt2>
      <a:accent1>
        <a:srgbClr val="00CCCC"/>
      </a:accent1>
      <a:accent2>
        <a:srgbClr val="CC99FF"/>
      </a:accent2>
      <a:accent3>
        <a:srgbClr val="E2FFE2"/>
      </a:accent3>
      <a:accent4>
        <a:srgbClr val="000000"/>
      </a:accent4>
      <a:accent5>
        <a:srgbClr val="AAE2E2"/>
      </a:accent5>
      <a:accent6>
        <a:srgbClr val="B98AE7"/>
      </a:accent6>
      <a:hlink>
        <a:srgbClr val="6600CC"/>
      </a:hlink>
      <a:folHlink>
        <a:srgbClr val="FFFF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Designs\Topo.pot</Template>
  <TotalTime>6953</TotalTime>
  <Words>1985</Words>
  <Application>Microsoft Macintosh PowerPoint</Application>
  <PresentationFormat>On-screen Show (4:3)</PresentationFormat>
  <Paragraphs>380</Paragraphs>
  <Slides>67</Slides>
  <Notes>60</Notes>
  <HiddenSlides>0</HiddenSlides>
  <MMClips>0</MMClips>
  <ScaleCrop>false</ScaleCrop>
  <HeadingPairs>
    <vt:vector size="8" baseType="variant">
      <vt:variant>
        <vt:lpstr>Fonts Used</vt:lpstr>
      </vt:variant>
      <vt:variant>
        <vt:i4>12</vt:i4>
      </vt:variant>
      <vt:variant>
        <vt:lpstr>Theme</vt:lpstr>
      </vt:variant>
      <vt:variant>
        <vt:i4>6</vt:i4>
      </vt:variant>
      <vt:variant>
        <vt:lpstr>Embedded OLE Servers</vt:lpstr>
      </vt:variant>
      <vt:variant>
        <vt:i4>2</vt:i4>
      </vt:variant>
      <vt:variant>
        <vt:lpstr>Slide Titles</vt:lpstr>
      </vt:variant>
      <vt:variant>
        <vt:i4>67</vt:i4>
      </vt:variant>
    </vt:vector>
  </HeadingPairs>
  <TitlesOfParts>
    <vt:vector size="87" baseType="lpstr">
      <vt:lpstr>26</vt:lpstr>
      <vt:lpstr>Arial Bold</vt:lpstr>
      <vt:lpstr>BONES</vt:lpstr>
      <vt:lpstr>Arial</vt:lpstr>
      <vt:lpstr>Arial Narrow</vt:lpstr>
      <vt:lpstr>Garamond</vt:lpstr>
      <vt:lpstr>Monotype Sorts</vt:lpstr>
      <vt:lpstr>Papyrus</vt:lpstr>
      <vt:lpstr>Stencil</vt:lpstr>
      <vt:lpstr>Times</vt:lpstr>
      <vt:lpstr>Times New Roman</vt:lpstr>
      <vt:lpstr>Wingdings</vt:lpstr>
      <vt:lpstr>Topo</vt:lpstr>
      <vt:lpstr>Default Design</vt:lpstr>
      <vt:lpstr>1_Azure</vt:lpstr>
      <vt:lpstr>14 Literary 2 - Dead Sea Scrolls</vt:lpstr>
      <vt:lpstr>1_Default Design</vt:lpstr>
      <vt:lpstr>1_Orbit</vt:lpstr>
      <vt:lpstr>Document</vt:lpstr>
      <vt:lpstr>Photo Editor Photo</vt:lpstr>
      <vt:lpstr>علم الآثار الكتابي</vt:lpstr>
      <vt:lpstr>Shout to the Lord 1/12</vt:lpstr>
      <vt:lpstr>Shout to the Lord 2/12</vt:lpstr>
      <vt:lpstr>Shout to the Lord 3/12</vt:lpstr>
      <vt:lpstr>Shout to the Lord 4/12</vt:lpstr>
      <vt:lpstr>Shout to the Lord 5/12</vt:lpstr>
      <vt:lpstr>Shout to the Lord 6/12</vt:lpstr>
      <vt:lpstr>Shout to the Lord 7/12</vt:lpstr>
      <vt:lpstr>Shout to the Lord 8/12</vt:lpstr>
      <vt:lpstr>Shout to the Lord 9/12</vt:lpstr>
      <vt:lpstr>Shout to the Lord 10/12</vt:lpstr>
      <vt:lpstr>Shout to the Lord 11/12</vt:lpstr>
      <vt:lpstr>Shout to the Lord 12/12</vt:lpstr>
      <vt:lpstr>Black</vt:lpstr>
      <vt:lpstr>علم الآثار الكتابي</vt:lpstr>
      <vt:lpstr>اكتشاف حديث مهم (بار تشرين ثاني/كانون أول 02) </vt:lpstr>
      <vt:lpstr>صندوق عظام قيافا (BAR أيلول/تشرين 1 1992)</vt:lpstr>
      <vt:lpstr>ما هو علم الآثار ؟</vt:lpstr>
      <vt:lpstr>ما هو علم الآثار الكتابي ؟</vt:lpstr>
      <vt:lpstr>مصطلحات أثرية</vt:lpstr>
      <vt:lpstr>مصطلحات أثرية</vt:lpstr>
      <vt:lpstr>تاريخ علم الآثار الكتابي</vt:lpstr>
      <vt:lpstr>حجر رشيد</vt:lpstr>
      <vt:lpstr>حجر رشيد</vt:lpstr>
      <vt:lpstr>حجر رشيد</vt:lpstr>
      <vt:lpstr>الهيروغليفية</vt:lpstr>
      <vt:lpstr>أنواع الهيروغليفية</vt:lpstr>
      <vt:lpstr>كيف تم فك رموز الهيروغليفية</vt:lpstr>
      <vt:lpstr>الهيروغليفية و ما يشابهها من مخطوطات</vt:lpstr>
      <vt:lpstr>PowerPoint Presentation</vt:lpstr>
      <vt:lpstr>تاريخ علم الآثار الكتابي</vt:lpstr>
      <vt:lpstr>مواقع التنقيب</vt:lpstr>
      <vt:lpstr>الأساليب</vt:lpstr>
      <vt:lpstr>تحليل الفخار</vt:lpstr>
      <vt:lpstr>فخار فلسطيني</vt:lpstr>
      <vt:lpstr>اكتشاف أريحا القديمة</vt:lpstr>
      <vt:lpstr>قيمة علم الآثار الكتابي</vt:lpstr>
      <vt:lpstr>تأكيد التاريخ الكتابي</vt:lpstr>
      <vt:lpstr>تأكيد التاريخ الكتابي</vt:lpstr>
      <vt:lpstr>تأكيد التاريخ الكتابي</vt:lpstr>
      <vt:lpstr>نفق حزقيا</vt:lpstr>
      <vt:lpstr>عمود وارن</vt:lpstr>
      <vt:lpstr>نقل الكتاب المقدس</vt:lpstr>
      <vt:lpstr>أشعياء : مخطوطة قمران       مقابل                الماسورية</vt:lpstr>
      <vt:lpstr>Better Interpretation of Scripture</vt:lpstr>
      <vt:lpstr>قيمة علم الآثار الكتابي</vt:lpstr>
      <vt:lpstr>مخاطر علم الآثار الكتابي</vt:lpstr>
      <vt:lpstr>الخروج يحدث بالإيمان</vt:lpstr>
      <vt:lpstr>مخاطر علم الآثار الكتابي</vt:lpstr>
      <vt:lpstr>هيكل داجون</vt:lpstr>
      <vt:lpstr>مخاطر علم الآثار الكتابي</vt:lpstr>
      <vt:lpstr>هل يستطيع علم الآثار أن يثبت استلام موسى للوصايا العشرة ؟</vt:lpstr>
      <vt:lpstr>مستقبل علم الآثار الكتابي</vt:lpstr>
      <vt:lpstr>علم الآثار الكتابي</vt:lpstr>
      <vt:lpstr>10 اكتشافات عظيمة</vt:lpstr>
      <vt:lpstr> 1. ملحمة جلجامش اللوح 11</vt:lpstr>
      <vt:lpstr>2. جدارية بني حسن</vt:lpstr>
      <vt:lpstr>3. مرتفع جيزر</vt:lpstr>
      <vt:lpstr>4. مقبض السكين</vt:lpstr>
      <vt:lpstr>5. قلادة آلهة الخصوبة</vt:lpstr>
      <vt:lpstr>6. بركة جبعون</vt:lpstr>
      <vt:lpstr>7. مذبح بئر السبع</vt:lpstr>
      <vt:lpstr>8. تعويذة المخطوطة الفضية</vt:lpstr>
      <vt:lpstr>9. مسادة</vt:lpstr>
      <vt:lpstr>10. خارطة الفسيفساء</vt:lpstr>
      <vt:lpstr>       نقد العهد القديمat BibleStudyDownloads.org</vt:lpstr>
      <vt:lpstr>Black</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Archaeology</dc:title>
  <dc:creator>Rick Griffith</dc:creator>
  <cp:lastModifiedBy>Rick Griffith</cp:lastModifiedBy>
  <cp:revision>256</cp:revision>
  <cp:lastPrinted>2009-04-22T19:24:48Z</cp:lastPrinted>
  <dcterms:created xsi:type="dcterms:W3CDTF">2002-10-30T04:11:34Z</dcterms:created>
  <dcterms:modified xsi:type="dcterms:W3CDTF">2022-08-20T14:32:07Z</dcterms:modified>
</cp:coreProperties>
</file>